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62" r:id="rId3"/>
    <p:sldId id="320" r:id="rId4"/>
    <p:sldId id="321" r:id="rId5"/>
    <p:sldId id="324" r:id="rId6"/>
    <p:sldId id="274" r:id="rId7"/>
    <p:sldId id="275" r:id="rId8"/>
    <p:sldId id="276" r:id="rId9"/>
    <p:sldId id="277" r:id="rId10"/>
    <p:sldId id="318" r:id="rId11"/>
    <p:sldId id="327" r:id="rId12"/>
    <p:sldId id="328" r:id="rId13"/>
    <p:sldId id="264" r:id="rId14"/>
    <p:sldId id="265" r:id="rId15"/>
    <p:sldId id="266" r:id="rId16"/>
    <p:sldId id="267" r:id="rId17"/>
    <p:sldId id="326" r:id="rId18"/>
    <p:sldId id="333" r:id="rId19"/>
    <p:sldId id="334" r:id="rId20"/>
    <p:sldId id="297" r:id="rId21"/>
    <p:sldId id="268" r:id="rId22"/>
    <p:sldId id="269" r:id="rId23"/>
    <p:sldId id="272" r:id="rId24"/>
    <p:sldId id="273" r:id="rId25"/>
    <p:sldId id="316" r:id="rId26"/>
    <p:sldId id="317" r:id="rId27"/>
    <p:sldId id="325" r:id="rId28"/>
    <p:sldId id="319" r:id="rId29"/>
    <p:sldId id="291" r:id="rId30"/>
    <p:sldId id="292" r:id="rId31"/>
    <p:sldId id="313" r:id="rId32"/>
    <p:sldId id="305" r:id="rId33"/>
    <p:sldId id="322" r:id="rId34"/>
    <p:sldId id="323" r:id="rId35"/>
    <p:sldId id="298" r:id="rId36"/>
    <p:sldId id="306" r:id="rId37"/>
    <p:sldId id="311" r:id="rId38"/>
    <p:sldId id="312" r:id="rId39"/>
    <p:sldId id="299" r:id="rId40"/>
    <p:sldId id="315" r:id="rId41"/>
    <p:sldId id="278" r:id="rId42"/>
    <p:sldId id="279" r:id="rId43"/>
    <p:sldId id="329" r:id="rId44"/>
    <p:sldId id="330" r:id="rId45"/>
    <p:sldId id="331" r:id="rId46"/>
    <p:sldId id="332" r:id="rId47"/>
    <p:sldId id="335" r:id="rId48"/>
    <p:sldId id="336" r:id="rId49"/>
    <p:sldId id="284" r:id="rId50"/>
    <p:sldId id="314" r:id="rId5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Nunito" panose="020F0502020204030204" pitchFamily="2" charset="-18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FCE3A-0F80-1F50-7AA0-5BDAB443AA68}" v="272" dt="2025-07-09T15:36:27.872"/>
    <p1510:client id="{2B51753D-39D8-7C8B-9C1A-091D50A10BA4}" v="59" dt="2025-07-09T18:38:13.718"/>
    <p1510:client id="{91F8AF5A-832E-E5F8-C586-FB7C56296D26}" v="238" dt="2025-07-09T15:10:19.628"/>
    <p1510:client id="{A1EFEE0F-7AB6-6816-988C-4A57A400404A}" v="500" dt="2025-07-09T15:48:24.878"/>
    <p1510:client id="{B9A8D445-75F0-8A35-DFD1-F7154ECBD521}" v="296" dt="2025-07-10T10:12:10.399"/>
  </p1510:revLst>
</p1510:revInfo>
</file>

<file path=ppt/tableStyles.xml><?xml version="1.0" encoding="utf-8"?>
<a:tblStyleLst xmlns:a="http://schemas.openxmlformats.org/drawingml/2006/main" def="{7C2DB1F3-1958-49A6-B6FD-1790DFB1A62D}">
  <a:tblStyle styleId="{7C2DB1F3-1958-49A6-B6FD-1790DFB1A6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4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87B64DF7-4611-DAA6-2EE6-B55A3A43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>
            <a:extLst>
              <a:ext uri="{FF2B5EF4-FFF2-40B4-BE49-F238E27FC236}">
                <a16:creationId xmlns:a16="http://schemas.microsoft.com/office/drawing/2014/main" id="{030251E5-F5F7-2F0C-7C96-FBB808650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>
            <a:extLst>
              <a:ext uri="{FF2B5EF4-FFF2-40B4-BE49-F238E27FC236}">
                <a16:creationId xmlns:a16="http://schemas.microsoft.com/office/drawing/2014/main" id="{B74E49C1-E011-51D0-DBE8-774CE9881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5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A21DF69E-F908-479D-9D3A-7667610FE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>
            <a:extLst>
              <a:ext uri="{FF2B5EF4-FFF2-40B4-BE49-F238E27FC236}">
                <a16:creationId xmlns:a16="http://schemas.microsoft.com/office/drawing/2014/main" id="{2BC13250-6C64-3B1A-3FFB-BA1179261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>
            <a:extLst>
              <a:ext uri="{FF2B5EF4-FFF2-40B4-BE49-F238E27FC236}">
                <a16:creationId xmlns:a16="http://schemas.microsoft.com/office/drawing/2014/main" id="{21165D02-0E2F-9478-3087-A462AAE6D3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1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4F4BEA65-2648-D20C-E8AE-09B46ADEB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>
            <a:extLst>
              <a:ext uri="{FF2B5EF4-FFF2-40B4-BE49-F238E27FC236}">
                <a16:creationId xmlns:a16="http://schemas.microsoft.com/office/drawing/2014/main" id="{4D0D74B9-FB21-21FE-C70C-04D1058B9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>
            <a:extLst>
              <a:ext uri="{FF2B5EF4-FFF2-40B4-BE49-F238E27FC236}">
                <a16:creationId xmlns:a16="http://schemas.microsoft.com/office/drawing/2014/main" id="{59845F4A-B341-90D4-B961-FE028F85E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83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e36cd9cc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fe36cd9cc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AD69BCFF-812B-DD9E-A92E-C6824D6E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e36cd9cc_4_36:notes">
            <a:extLst>
              <a:ext uri="{FF2B5EF4-FFF2-40B4-BE49-F238E27FC236}">
                <a16:creationId xmlns:a16="http://schemas.microsoft.com/office/drawing/2014/main" id="{38AA4DA3-21CB-B215-A74F-AD4ABCDD7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fe36cd9cc_4_36:notes">
            <a:extLst>
              <a:ext uri="{FF2B5EF4-FFF2-40B4-BE49-F238E27FC236}">
                <a16:creationId xmlns:a16="http://schemas.microsoft.com/office/drawing/2014/main" id="{3EC97707-EA00-BB75-0D2A-18A5D8A20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8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65DAEA0-75F0-CB8F-3BBE-64FB92D9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e36cd9cc_4_36:notes">
            <a:extLst>
              <a:ext uri="{FF2B5EF4-FFF2-40B4-BE49-F238E27FC236}">
                <a16:creationId xmlns:a16="http://schemas.microsoft.com/office/drawing/2014/main" id="{70A8DDF5-D40A-1241-42F3-1EAB93008B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fe36cd9cc_4_36:notes">
            <a:extLst>
              <a:ext uri="{FF2B5EF4-FFF2-40B4-BE49-F238E27FC236}">
                <a16:creationId xmlns:a16="http://schemas.microsoft.com/office/drawing/2014/main" id="{8460E45C-02D5-608B-83B5-022325178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59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11700" y="810800"/>
            <a:ext cx="8443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Projekt aplikacji do rozpoczęcia inwestowania na giełdzie</a:t>
            </a:r>
            <a:br>
              <a:rPr lang="pl"/>
            </a:br>
            <a:r>
              <a:rPr lang="pl"/>
              <a:t>Prezentacja Podsumowująca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11700" y="3133550"/>
            <a:ext cx="85206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Kamila Białoskórska</a:t>
            </a:r>
            <a:br>
              <a:rPr lang="pl"/>
            </a:br>
            <a:r>
              <a:rPr lang="pl"/>
              <a:t>Adam Bień</a:t>
            </a:r>
            <a:br>
              <a:rPr lang="pl"/>
            </a:br>
            <a:r>
              <a:rPr lang="pl"/>
              <a:t>Patryk Słomian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7032-CDA6-3856-0450-7015A295D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24AFC3-EAF0-A2F6-2294-E4DC5CB4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9" y="440572"/>
            <a:ext cx="3589243" cy="2870806"/>
          </a:xfrm>
        </p:spPr>
        <p:txBody>
          <a:bodyPr>
            <a:normAutofit/>
          </a:bodyPr>
          <a:lstStyle/>
          <a:p>
            <a:r>
              <a:rPr lang="pl-PL"/>
              <a:t>Strona główna</a:t>
            </a:r>
          </a:p>
        </p:txBody>
      </p:sp>
      <p:sp>
        <p:nvSpPr>
          <p:cNvPr id="12" name="Prostokąt: ścięte rogi po przekątnej 11">
            <a:extLst>
              <a:ext uri="{FF2B5EF4-FFF2-40B4-BE49-F238E27FC236}">
                <a16:creationId xmlns:a16="http://schemas.microsoft.com/office/drawing/2014/main" id="{CEB7663A-5B60-5EC9-710A-4DBF22144B43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(</a:t>
            </a:r>
            <a:r>
              <a:rPr lang="pl-PL" err="1">
                <a:solidFill>
                  <a:schemeClr val="tx1"/>
                </a:solidFill>
              </a:rPr>
              <a:t>backend</a:t>
            </a:r>
            <a:r>
              <a:rPr lang="pl-PL">
                <a:solidFill>
                  <a:schemeClr val="tx1"/>
                </a:solidFill>
              </a:rPr>
              <a:t>) </a:t>
            </a:r>
          </a:p>
          <a:p>
            <a:pPr algn="ctr"/>
            <a:r>
              <a:rPr lang="pl-PL">
                <a:solidFill>
                  <a:schemeClr val="tx1"/>
                </a:solidFill>
              </a:rPr>
              <a:t>Adam (</a:t>
            </a:r>
            <a:r>
              <a:rPr lang="pl-PL" err="1">
                <a:solidFill>
                  <a:schemeClr val="tx1"/>
                </a:solidFill>
              </a:rPr>
              <a:t>backend</a:t>
            </a:r>
            <a:r>
              <a:rPr lang="pl-PL">
                <a:solidFill>
                  <a:schemeClr val="tx1"/>
                </a:solidFill>
              </a:rPr>
              <a:t>)</a:t>
            </a:r>
            <a:br>
              <a:rPr lang="pl-PL"/>
            </a:br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  <a:endParaRPr lang="pl-PL">
              <a:solidFill>
                <a:schemeClr val="tx1"/>
              </a:solidFill>
              <a:cs typeface="Arial"/>
            </a:endParaRPr>
          </a:p>
        </p:txBody>
      </p:sp>
      <p:pic>
        <p:nvPicPr>
          <p:cNvPr id="3" name="Obraz 2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8C4B78CD-07FC-7E5D-8534-44DE1BD9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78" y="193301"/>
            <a:ext cx="2088536" cy="4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20E8-A4D9-3F9D-77CF-3DCCC670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895AB1CF-83A2-C5FC-D4FB-232324F4DBDA}"/>
              </a:ext>
            </a:extLst>
          </p:cNvPr>
          <p:cNvSpPr/>
          <p:nvPr/>
        </p:nvSpPr>
        <p:spPr>
          <a:xfrm>
            <a:off x="291069" y="4352357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8F73D6F-EE87-5154-61FD-5C3EAD48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47" y="487072"/>
            <a:ext cx="7109119" cy="4169356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27E4CDC3-C8D4-7560-65CA-46CD0D79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6" y="356528"/>
            <a:ext cx="1521758" cy="677255"/>
          </a:xfrm>
        </p:spPr>
        <p:txBody>
          <a:bodyPr>
            <a:normAutofit fontScale="90000"/>
          </a:bodyPr>
          <a:lstStyle/>
          <a:p>
            <a:r>
              <a:rPr lang="pl-PL" sz="2400" dirty="0" err="1"/>
              <a:t>Chatbot</a:t>
            </a:r>
            <a:r>
              <a:rPr lang="pl-PL" sz="2400" dirty="0"/>
              <a:t> API (</a:t>
            </a:r>
            <a:r>
              <a:rPr lang="pl-PL" sz="2400" dirty="0" err="1"/>
              <a:t>Flask</a:t>
            </a:r>
            <a:r>
              <a:rPr lang="pl-PL" sz="2400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7582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F5B7-9F0D-517E-CFB4-A68F742E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848B51C2-81CE-6FF9-928B-570F5C3C6129}"/>
              </a:ext>
            </a:extLst>
          </p:cNvPr>
          <p:cNvSpPr/>
          <p:nvPr/>
        </p:nvSpPr>
        <p:spPr>
          <a:xfrm>
            <a:off x="291069" y="4352357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1A5A55A-191A-1890-FE3A-3F12440A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21" y="1548563"/>
            <a:ext cx="7805176" cy="2046373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B5A16FA4-0059-5AC6-4BEF-C9CEDE48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6" y="356528"/>
            <a:ext cx="1990681" cy="677255"/>
          </a:xfrm>
        </p:spPr>
        <p:txBody>
          <a:bodyPr>
            <a:normAutofit fontScale="90000"/>
          </a:bodyPr>
          <a:lstStyle/>
          <a:p>
            <a:r>
              <a:rPr lang="pl-PL" sz="2400" dirty="0"/>
              <a:t>Skrypt uruchamiający  API (</a:t>
            </a:r>
            <a:r>
              <a:rPr lang="pl-PL" sz="2400" dirty="0" err="1"/>
              <a:t>Flask</a:t>
            </a:r>
            <a:r>
              <a:rPr lang="pl-PL" sz="2400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62056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819150" y="660625"/>
            <a:ext cx="7505700" cy="95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" name="Obraz 3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429BA066-B8BF-5D04-8B88-D69E8E5D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7" y="430586"/>
            <a:ext cx="8693524" cy="4383181"/>
          </a:xfrm>
          <a:prstGeom prst="rect">
            <a:avLst/>
          </a:prstGeom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BA491C8F-95AC-8226-ED1E-F8F6780B7300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  <a:r>
              <a:rPr lang="pl-PL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D3FFD51-37AD-737F-D562-E284CEFCBDD0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  <a:r>
              <a:rPr lang="pl-PL"/>
              <a:t>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009EEB7-9481-6E70-0843-EF1CAB701472}"/>
              </a:ext>
            </a:extLst>
          </p:cNvPr>
          <p:cNvSpPr txBox="1"/>
          <p:nvPr/>
        </p:nvSpPr>
        <p:spPr>
          <a:xfrm>
            <a:off x="2159738" y="1973668"/>
            <a:ext cx="24920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u="sng">
                <a:solidFill>
                  <a:schemeClr val="tx1"/>
                </a:solidFill>
              </a:rPr>
              <a:t>To jest do edycji kamy!!!!</a:t>
            </a:r>
          </a:p>
        </p:txBody>
      </p:sp>
      <p:pic>
        <p:nvPicPr>
          <p:cNvPr id="7" name="Obraz 6" descr="Obraz zawierający tekst, zrzut ekranu, Czcionka, oprogramowanie&#10;&#10;Zawartość wygenerowana przez AI może być niepoprawna.">
            <a:extLst>
              <a:ext uri="{FF2B5EF4-FFF2-40B4-BE49-F238E27FC236}">
                <a16:creationId xmlns:a16="http://schemas.microsoft.com/office/drawing/2014/main" id="{48D2A995-963C-6BD5-2787-65E2E38F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93" y="243727"/>
            <a:ext cx="7222192" cy="46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C0A9F05-55F4-BADF-2C38-A6ED251F0887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  <a:r>
              <a:rPr lang="pl-PL"/>
              <a:t> </a:t>
            </a:r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128C3870-5BBE-868B-4B18-27D287E72496}"/>
              </a:ext>
            </a:extLst>
          </p:cNvPr>
          <p:cNvSpPr/>
          <p:nvPr/>
        </p:nvSpPr>
        <p:spPr>
          <a:xfrm>
            <a:off x="7774615" y="2300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Adam</a:t>
            </a:r>
            <a:r>
              <a:rPr lang="pl-PL"/>
              <a:t> </a:t>
            </a:r>
          </a:p>
        </p:txBody>
      </p:sp>
      <p:pic>
        <p:nvPicPr>
          <p:cNvPr id="7" name="Obraz 6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C02B5E6C-25C8-16CC-6CA1-F49D395E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9" y="857250"/>
            <a:ext cx="8236323" cy="35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6737B4A2-6A92-AF8A-4B87-481919D2ADFB}"/>
              </a:ext>
            </a:extLst>
          </p:cNvPr>
          <p:cNvSpPr/>
          <p:nvPr/>
        </p:nvSpPr>
        <p:spPr>
          <a:xfrm>
            <a:off x="291069" y="4352357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  <p:pic>
        <p:nvPicPr>
          <p:cNvPr id="6" name="Obraz 5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8F783F45-FDB7-6BA1-A16D-956EB73F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15" y="352985"/>
            <a:ext cx="7251854" cy="4437530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55BD14A0-745A-E4FF-C582-216CC448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6" y="356528"/>
            <a:ext cx="1521758" cy="677255"/>
          </a:xfrm>
        </p:spPr>
        <p:txBody>
          <a:bodyPr>
            <a:normAutofit/>
          </a:bodyPr>
          <a:lstStyle/>
          <a:p>
            <a:r>
              <a:rPr lang="pl-PL" sz="2400" err="1"/>
              <a:t>Footer</a:t>
            </a:r>
            <a:r>
              <a:rPr lang="pl-PL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79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67AAF-2BEA-7C1D-AF32-86D64BD0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98A92B18-BE35-EE54-3552-6D1BB3598E83}"/>
              </a:ext>
            </a:extLst>
          </p:cNvPr>
          <p:cNvSpPr/>
          <p:nvPr/>
        </p:nvSpPr>
        <p:spPr>
          <a:xfrm>
            <a:off x="291069" y="4352357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04A653-B885-6592-7F7E-1288F008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70" y="352985"/>
            <a:ext cx="3577543" cy="4437530"/>
          </a:xfrm>
          <a:prstGeom prst="rect">
            <a:avLst/>
          </a:prstGeo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8EB101AE-41C2-09F2-9C46-9EBFAB79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6" y="356528"/>
            <a:ext cx="1521758" cy="677255"/>
          </a:xfrm>
        </p:spPr>
        <p:txBody>
          <a:bodyPr>
            <a:normAutofit fontScale="90000"/>
          </a:bodyPr>
          <a:lstStyle/>
          <a:p>
            <a:r>
              <a:rPr lang="pl-PL" sz="2400" dirty="0" err="1"/>
              <a:t>Chatbot</a:t>
            </a:r>
            <a:r>
              <a:rPr lang="pl-PL" sz="2400" dirty="0"/>
              <a:t> Pop-</a:t>
            </a:r>
            <a:r>
              <a:rPr lang="pl-PL" sz="2400" dirty="0" err="1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52214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F698-F9B6-80FF-2912-58B2B0E4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43311B-1E9A-1D85-BE3D-6E31C685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FF1E069-251B-9320-2BB6-EDC4E0E6A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</a:rPr>
              <a:t>addEventListener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</a:rPr>
              <a:t>DOMContentLoaded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, ()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{</a:t>
            </a:r>
            <a:endParaRPr lang="en-US" sz="70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chatbotButton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querySelector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'.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chatbot-button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getElementById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closeBtn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getElementById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closeChatbot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sendBtn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getElementById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sendMessage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userInput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getElementById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userInput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chatMessages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querySelector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'.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chatbot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-body'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endParaRPr lang="en-US" sz="700" dirty="0">
              <a:solidFill>
                <a:srgbClr val="233A44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chatbotButton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addEventListener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click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()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chatbotButton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style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display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none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style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display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flex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br>
              <a:rPr lang="en-US" sz="700" dirty="0"/>
            </a:b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void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offsetWidth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classList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add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active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});</a:t>
            </a:r>
            <a:br>
              <a:rPr lang="en-US" sz="700" dirty="0"/>
            </a:b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closeBtn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addEventListener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click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()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classList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remove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active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</a:rPr>
              <a:t>setTimeout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(()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{</a:t>
            </a:r>
            <a:endParaRPr lang="pl-PL" sz="700"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chatbotPopup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style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display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none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chatbotButton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style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display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block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}, </a:t>
            </a:r>
            <a:r>
              <a:rPr lang="pl-PL" sz="700" dirty="0">
                <a:solidFill>
                  <a:srgbClr val="B5CEA8"/>
                </a:solidFill>
                <a:latin typeface="Consolas"/>
                <a:cs typeface="Courier New"/>
                <a:sym typeface="Arial"/>
              </a:rPr>
              <a:t>300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});</a:t>
            </a:r>
            <a:br>
              <a:rPr lang="en-US" sz="700" dirty="0"/>
            </a:b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</a:rPr>
              <a:t>sendBtn</a:t>
            </a:r>
            <a:r>
              <a:rPr lang="pl-PL" sz="700" err="1">
                <a:solidFill>
                  <a:srgbClr val="D4D4D4"/>
                </a:solidFill>
                <a:latin typeface="Consolas"/>
                <a:cs typeface="Courier New"/>
              </a:rPr>
              <a:t>.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</a:rPr>
              <a:t>addEventListener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'</a:t>
            </a:r>
            <a:r>
              <a:rPr lang="pl-PL" sz="700" err="1">
                <a:solidFill>
                  <a:srgbClr val="CE9178"/>
                </a:solidFill>
                <a:latin typeface="Consolas"/>
                <a:cs typeface="Courier New"/>
              </a:rPr>
              <a:t>click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, 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</a:rPr>
              <a:t>sendMessage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);</a:t>
            </a:r>
            <a:endParaRPr lang="pl-PL" sz="700" dirty="0"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userInput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addEventListener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keypress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function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pl-PL" sz="7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key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===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Enter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sendMessage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});</a:t>
            </a:r>
            <a:br>
              <a:rPr lang="en-US" sz="700" dirty="0"/>
            </a:b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function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text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sender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msgDiv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createElement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'div'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msgDiv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className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`chat-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</a:rPr>
              <a:t>message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</a:rPr>
              <a:t>${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sender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</a:rPr>
              <a:t>}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`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;</a:t>
            </a:r>
            <a:endParaRPr lang="pl-PL" sz="700" dirty="0"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msgDiv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innerText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text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 dirty="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chatMessages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appendChild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msgDiv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chatMessages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scrollTop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chatMessages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scrollHeight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 dirty="0">
              <a:solidFill>
                <a:srgbClr val="D4D4D4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</a:t>
            </a:r>
            <a:endParaRPr lang="pl-PL" sz="700" dirty="0">
              <a:cs typeface="Courier New"/>
            </a:endParaRPr>
          </a:p>
          <a:p>
            <a:pPr marL="146050" indent="0">
              <a:lnSpc>
                <a:spcPct val="114999"/>
              </a:lnSpc>
              <a:buNone/>
            </a:pPr>
            <a:endParaRPr lang="pl-PL" sz="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2241108-47AA-31C2-C969-A879C4AD1C2C}"/>
              </a:ext>
            </a:extLst>
          </p:cNvPr>
          <p:cNvSpPr txBox="1"/>
          <p:nvPr/>
        </p:nvSpPr>
        <p:spPr>
          <a:xfrm>
            <a:off x="388620" y="1882140"/>
            <a:ext cx="166878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Obsługa rozmowy w Pop-</a:t>
            </a:r>
            <a:r>
              <a:rPr lang="pl-PL" sz="2000" dirty="0" err="1">
                <a:solidFill>
                  <a:srgbClr val="C00000"/>
                </a:solidFill>
              </a:rPr>
              <a:t>up'ie</a:t>
            </a:r>
            <a:r>
              <a:rPr lang="pl-PL" sz="2000" dirty="0">
                <a:solidFill>
                  <a:srgbClr val="C00000"/>
                </a:solidFill>
              </a:rPr>
              <a:t>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BBEDE943-3755-37A0-BEAA-2580C14A69B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2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B64A-864A-B523-0319-00DB70FC6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81C08B-B5A0-87AC-58D7-A19B0CFC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E182A3-0635-FAB7-00E7-D95A9DA37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</a:rPr>
              <a:t>function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sendMessage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()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{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userInput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value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trim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();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(!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return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user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userInput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value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br>
              <a:rPr lang="en-US" dirty="0"/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fetch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'http://localhost:5000/chat'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method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'POST'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headers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   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'Content-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Type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application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/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json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</a:rPr>
              <a:t>                    },</a:t>
            </a: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body: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JSON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stringify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({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})</a:t>
            </a: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then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(!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ok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{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throw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new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Error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odpowiedzi serwera."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}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       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</a:rPr>
              <a:t>return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response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</a:rPr>
              <a:t>json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();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    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then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'bot'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}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else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error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serwera: 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+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error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'bot'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            }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catch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err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console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error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fetch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:"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err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połączenia z serwerem."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'bot'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});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});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endParaRPr lang="pl-PL" sz="700" dirty="0">
              <a:solidFill>
                <a:srgbClr val="D4D4D4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8B1396A-EBC6-F42C-26CF-54457610EFC3}"/>
              </a:ext>
            </a:extLst>
          </p:cNvPr>
          <p:cNvSpPr txBox="1"/>
          <p:nvPr/>
        </p:nvSpPr>
        <p:spPr>
          <a:xfrm>
            <a:off x="388620" y="1882140"/>
            <a:ext cx="166878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Obsługa rozmowy w Pop-</a:t>
            </a:r>
            <a:r>
              <a:rPr lang="pl-PL" sz="2000" dirty="0" err="1">
                <a:solidFill>
                  <a:srgbClr val="C00000"/>
                </a:solidFill>
              </a:rPr>
              <a:t>up'ie</a:t>
            </a:r>
            <a:r>
              <a:rPr lang="pl-PL" sz="2000" dirty="0">
                <a:solidFill>
                  <a:srgbClr val="C00000"/>
                </a:solidFill>
              </a:rPr>
              <a:t>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C5567264-EDCF-FC25-6131-813408E70BD9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1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1200"/>
              </a:spcBef>
            </a:pPr>
            <a:r>
              <a:rPr lang="pl-PL" err="1"/>
              <a:t>Header</a:t>
            </a:r>
            <a:r>
              <a:rPr lang="pl-PL"/>
              <a:t> - Główna strona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0FAA1A00-833B-4F02-3BE6-CC2C898C1CF3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  <a:r>
              <a:rPr lang="pl-PL"/>
              <a:t> </a:t>
            </a:r>
          </a:p>
        </p:txBody>
      </p:sp>
      <p:pic>
        <p:nvPicPr>
          <p:cNvPr id="5" name="Obraz 4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0A3D4127-BF18-52FA-616E-03EBB10F5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63" y="1311809"/>
            <a:ext cx="8522074" cy="2553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DECC80-6F94-B693-1F7F-9CC01A4A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9" y="440572"/>
            <a:ext cx="3589243" cy="2870806"/>
          </a:xfrm>
        </p:spPr>
        <p:txBody>
          <a:bodyPr>
            <a:normAutofit/>
          </a:bodyPr>
          <a:lstStyle/>
          <a:p>
            <a:r>
              <a:rPr lang="pl-PL"/>
              <a:t>Podstrona z analizą kursów </a:t>
            </a:r>
          </a:p>
        </p:txBody>
      </p:sp>
      <p:sp>
        <p:nvSpPr>
          <p:cNvPr id="12" name="Prostokąt: ścięte rogi po przekątnej 11">
            <a:extLst>
              <a:ext uri="{FF2B5EF4-FFF2-40B4-BE49-F238E27FC236}">
                <a16:creationId xmlns:a16="http://schemas.microsoft.com/office/drawing/2014/main" id="{FBB7D3F6-6FC8-8D48-DCCF-384E3D4B87E0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(</a:t>
            </a:r>
            <a:r>
              <a:rPr lang="pl-PL" err="1">
                <a:solidFill>
                  <a:schemeClr val="tx1"/>
                </a:solidFill>
              </a:rPr>
              <a:t>backend</a:t>
            </a:r>
            <a:r>
              <a:rPr lang="pl-PL">
                <a:solidFill>
                  <a:schemeClr val="tx1"/>
                </a:solidFill>
              </a:rPr>
              <a:t> + 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 tabeli)</a:t>
            </a:r>
            <a:br>
              <a:rPr lang="pl-PL"/>
            </a:br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Obraz 6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5761E4C7-528B-4757-C655-878C1444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29" y="268941"/>
            <a:ext cx="3229957" cy="46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3EE4C1-AC59-75C0-AE52-FB9C5FA2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65" y="317362"/>
            <a:ext cx="1563782" cy="694063"/>
          </a:xfrm>
        </p:spPr>
        <p:txBody>
          <a:bodyPr/>
          <a:lstStyle/>
          <a:p>
            <a:r>
              <a:rPr lang="pl-PL" err="1"/>
              <a:t>Header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3DE6D3B-A3C5-55C7-B170-DBCF9D20B4E3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  <a:r>
              <a:rPr lang="pl-PL"/>
              <a:t> </a:t>
            </a:r>
          </a:p>
        </p:txBody>
      </p:sp>
      <p:pic>
        <p:nvPicPr>
          <p:cNvPr id="6" name="Obraz 5" descr="Obraz zawierający tekst, zrzut ekranu, multimedia, Urządzenie elektroniczne&#10;&#10;Zawartość wygenerowana przez AI może być niepoprawna.">
            <a:extLst>
              <a:ext uri="{FF2B5EF4-FFF2-40B4-BE49-F238E27FC236}">
                <a16:creationId xmlns:a16="http://schemas.microsoft.com/office/drawing/2014/main" id="{9BBB5A1F-FD46-BB9E-8E1E-3997CD0B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7" y="1233446"/>
            <a:ext cx="8774207" cy="26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7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A7D26EA-8BF5-D4D9-6D8B-9D89D0D81162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A6816AFF-62ED-9A24-0406-0A3A630A7062}"/>
              </a:ext>
            </a:extLst>
          </p:cNvPr>
          <p:cNvSpPr/>
          <p:nvPr/>
        </p:nvSpPr>
        <p:spPr>
          <a:xfrm>
            <a:off x="7743305" y="142080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Adam</a:t>
            </a:r>
            <a:r>
              <a:rPr lang="pl-PL"/>
              <a:t> </a:t>
            </a:r>
          </a:p>
        </p:txBody>
      </p:sp>
      <p:pic>
        <p:nvPicPr>
          <p:cNvPr id="7" name="Obraz 6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04D75C5B-2B9F-89EB-9BDF-F6D94B28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58" y="210110"/>
            <a:ext cx="4239909" cy="45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66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41C4-474E-A29C-0B1C-E389D376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056453-BE7E-1E21-635B-0BE5BD6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E6D4A28-70ED-3453-F9B6-BF0410A39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config.php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url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"https://notowania.pb.pl/commodities/";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$dom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DOMDocument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@$dom-&gt;loadHTMLFile($url);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DOMXPath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($dom);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commodityXpaths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[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'złoto' =&gt;  /*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'//*[@id="quotes-commodities-quotes-table-box"]/div/div/div[2]/div/table/tbody/tr[14]/td[2]',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'pszenica' =&gt; /*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'//*[@id="quotes-commodities-quotes-table-box"]/div/div/div[2]/div/table/tbody/tr[32]/td[2]',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'aluminium' =&gt;  /*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'//*[@id="quotes-commodities-quotes-table-box"]/div/div/div[2]/div/table/tbody/tr[1]/td[2]',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'kakao'     =&gt; /*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'//*[@id="quotes-commodities-quotes-table-box"]/div/div/div[2]/div/table/tbody/tr[5]/td[2]',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'cukier'    =&gt; '//*[@id="quotes-commodities-quotes-table-box"]/div/div/div[2]/div/table/tbody/tr[31]/td[2]',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'pallad'    =&gt; '//*[@id="quotes-commodities-quotes-table-box"]/div/div/div[2]/div/table/tbody/tr[20]/td[2]'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359773E-2337-C7A3-6739-698E414386B7}"/>
              </a:ext>
            </a:extLst>
          </p:cNvPr>
          <p:cNvSpPr txBox="1"/>
          <p:nvPr/>
        </p:nvSpPr>
        <p:spPr>
          <a:xfrm>
            <a:off x="388620" y="1882140"/>
            <a:ext cx="166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Kopiowanie ceny kursu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7827B46C-2D89-1392-84CE-1BE15543384E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</a:t>
            </a:r>
          </a:p>
        </p:txBody>
      </p:sp>
    </p:spTree>
    <p:extLst>
      <p:ext uri="{BB962C8B-B14F-4D97-AF65-F5344CB8AC3E}">
        <p14:creationId xmlns:p14="http://schemas.microsoft.com/office/powerpoint/2010/main" val="140252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94FF-6EE7-7BF1-99BE-174A349A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DCA6E5-8A7E-F7BF-2089-4358F694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6DC5B2E-526E-E20A-8821-4EB320D29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("INSERT INTO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historyczne_ceny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(surowiec, jednostka, cena,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VALUES (:surowiec, :jednostka, :cena, 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)");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foreach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commodityXpaths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as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xPathCommodity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query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xPathCommodity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$jednostka = 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length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&gt; 0) ?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item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(0)-&gt;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nodeValue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: 'Brak danych.';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xPathRate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rateXpaths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query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xPathRate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$cena = 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length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&gt; 0) ?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floatval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str_replace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(',', '.',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preg_replace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('/[^\d.,]/', '',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item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(0)-&gt;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nodeValue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))) 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null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 H:i:s');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($cena !==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null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':surowiec' =&gt;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ucfirst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':jednostka' =&gt; $jednostka,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':cena' =&gt; $cena,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5E54403-B5F9-B0C2-6BF5-5AAAB6AD9FEE}"/>
              </a:ext>
            </a:extLst>
          </p:cNvPr>
          <p:cNvSpPr txBox="1"/>
          <p:nvPr/>
        </p:nvSpPr>
        <p:spPr>
          <a:xfrm>
            <a:off x="388620" y="1882140"/>
            <a:ext cx="166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Kopiowanie ceny kursu</a:t>
            </a:r>
          </a:p>
          <a:p>
            <a:r>
              <a:rPr lang="pl-PL" sz="2000">
                <a:solidFill>
                  <a:srgbClr val="C00000"/>
                </a:solidFill>
              </a:rPr>
              <a:t>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50F9589F-59FE-85F4-7AA8-4186D78F3F8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</a:p>
        </p:txBody>
      </p:sp>
    </p:spTree>
    <p:extLst>
      <p:ext uri="{BB962C8B-B14F-4D97-AF65-F5344CB8AC3E}">
        <p14:creationId xmlns:p14="http://schemas.microsoft.com/office/powerpoint/2010/main" val="267623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C3FE0-8288-227A-8F9D-51F6E5442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C2F0DD-CD54-C083-2765-B9D97B03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1414183" cy="2299305"/>
          </a:xfrm>
        </p:spPr>
        <p:txBody>
          <a:bodyPr>
            <a:normAutofit/>
          </a:bodyPr>
          <a:lstStyle/>
          <a:p>
            <a:r>
              <a:rPr lang="pl-PL" sz="1400">
                <a:solidFill>
                  <a:srgbClr val="C00000"/>
                </a:solidFill>
              </a:rPr>
              <a:t>Skrypt</a:t>
            </a:r>
            <a:br>
              <a:rPr lang="pl-PL" sz="1400">
                <a:solidFill>
                  <a:srgbClr val="C00000"/>
                </a:solidFill>
              </a:rPr>
            </a:br>
            <a:r>
              <a:rPr lang="pl-PL" sz="1400">
                <a:solidFill>
                  <a:srgbClr val="C00000"/>
                </a:solidFill>
              </a:rPr>
              <a:t>Wyświetlania kursu </a:t>
            </a:r>
            <a:br>
              <a:rPr lang="pl-PL">
                <a:solidFill>
                  <a:srgbClr val="C00000"/>
                </a:solidFill>
              </a:rPr>
            </a:br>
            <a:r>
              <a:rPr lang="pl-PL" sz="1400">
                <a:solidFill>
                  <a:srgbClr val="C00000"/>
                </a:solidFill>
              </a:rPr>
              <a:t>1/2</a:t>
            </a:r>
            <a:endParaRPr lang="pl-PL">
              <a:solidFill>
                <a:srgbClr val="C00000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CE62AE-8529-FC47-7CED-105D7FEB0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pl-PL">
              <a:solidFill>
                <a:schemeClr val="tx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C2F827-6AF9-F542-C6F9-ECBF8485BC18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DADE8FAE-012C-3802-11CF-1FDDF271D75D}"/>
              </a:ext>
            </a:extLst>
          </p:cNvPr>
          <p:cNvSpPr/>
          <p:nvPr/>
        </p:nvSpPr>
        <p:spPr>
          <a:xfrm>
            <a:off x="177135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</a:p>
        </p:txBody>
      </p:sp>
      <p:pic>
        <p:nvPicPr>
          <p:cNvPr id="7" name="Obraz 6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105A2BE9-E17C-A0B0-0A98-37FFDE88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81" y="342900"/>
            <a:ext cx="4207785" cy="474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7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AA855-4443-F86C-787E-C609EFEF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E81D14-BE2C-8D88-F6E2-3267B9FC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1414183" cy="2299305"/>
          </a:xfrm>
        </p:spPr>
        <p:txBody>
          <a:bodyPr>
            <a:normAutofit/>
          </a:bodyPr>
          <a:lstStyle/>
          <a:p>
            <a:r>
              <a:rPr lang="pl-PL" sz="1400">
                <a:solidFill>
                  <a:srgbClr val="C00000"/>
                </a:solidFill>
              </a:rPr>
              <a:t>Skrypt</a:t>
            </a:r>
            <a:br>
              <a:rPr lang="pl-PL" sz="1400">
                <a:solidFill>
                  <a:srgbClr val="C00000"/>
                </a:solidFill>
              </a:rPr>
            </a:br>
            <a:r>
              <a:rPr lang="pl-PL" sz="1400">
                <a:solidFill>
                  <a:srgbClr val="C00000"/>
                </a:solidFill>
              </a:rPr>
              <a:t>Wyświetlania kursu </a:t>
            </a:r>
            <a:br>
              <a:rPr lang="pl-PL">
                <a:solidFill>
                  <a:srgbClr val="C00000"/>
                </a:solidFill>
              </a:rPr>
            </a:br>
            <a:r>
              <a:rPr lang="pl-PL" sz="1400">
                <a:solidFill>
                  <a:srgbClr val="C00000"/>
                </a:solidFill>
              </a:rPr>
              <a:t>2/2</a:t>
            </a:r>
            <a:endParaRPr lang="pl-PL">
              <a:solidFill>
                <a:srgbClr val="C00000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1F38E2-BC32-6E27-F2B3-EE493004A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pl-PL">
              <a:solidFill>
                <a:schemeClr val="tx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580591B-1CA8-995A-79F2-1E098276D074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EF453B6B-64DF-1A03-12B5-1D546B67D44B}"/>
              </a:ext>
            </a:extLst>
          </p:cNvPr>
          <p:cNvSpPr/>
          <p:nvPr/>
        </p:nvSpPr>
        <p:spPr>
          <a:xfrm>
            <a:off x="177135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</a:p>
        </p:txBody>
      </p:sp>
      <p:pic>
        <p:nvPicPr>
          <p:cNvPr id="6" name="Obraz 5" descr="Obraz zawierający tekst, zrzut ekranu, Czcionka, menu&#10;&#10;Zawartość wygenerowana przez AI może być niepoprawna.">
            <a:extLst>
              <a:ext uri="{FF2B5EF4-FFF2-40B4-BE49-F238E27FC236}">
                <a16:creationId xmlns:a16="http://schemas.microsoft.com/office/drawing/2014/main" id="{5B21A87D-9130-A971-E167-E1C0010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53" y="403412"/>
            <a:ext cx="4108077" cy="46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4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9C17-D053-E40F-1437-A8C78E5C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2EA710-46E6-81B8-CCC5-52E6E3D8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9" y="440572"/>
            <a:ext cx="3589243" cy="2870806"/>
          </a:xfrm>
        </p:spPr>
        <p:txBody>
          <a:bodyPr>
            <a:normAutofit fontScale="90000"/>
          </a:bodyPr>
          <a:lstStyle/>
          <a:p>
            <a:r>
              <a:rPr lang="pl-PL"/>
              <a:t>Podstrona do nauki </a:t>
            </a:r>
            <a:r>
              <a:rPr lang="pl-PL" err="1"/>
              <a:t>tradingu</a:t>
            </a:r>
            <a:br>
              <a:rPr lang="pl-PL"/>
            </a:br>
            <a:r>
              <a:rPr lang="pl-PL"/>
              <a:t>- zawiera 4 zestawy fiszek z pojęciami giełdowymi </a:t>
            </a:r>
          </a:p>
        </p:txBody>
      </p:sp>
      <p:sp>
        <p:nvSpPr>
          <p:cNvPr id="12" name="Prostokąt: ścięte rogi po przekątnej 11">
            <a:extLst>
              <a:ext uri="{FF2B5EF4-FFF2-40B4-BE49-F238E27FC236}">
                <a16:creationId xmlns:a16="http://schemas.microsoft.com/office/drawing/2014/main" id="{EA03EC97-DCD3-A4EB-1F0C-A85A6834013C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(</a:t>
            </a:r>
            <a:r>
              <a:rPr lang="pl-PL" err="1">
                <a:solidFill>
                  <a:schemeClr val="tx1"/>
                </a:solidFill>
              </a:rPr>
              <a:t>backend</a:t>
            </a:r>
            <a:r>
              <a:rPr lang="pl-PL">
                <a:solidFill>
                  <a:schemeClr val="tx1"/>
                </a:solidFill>
              </a:rPr>
              <a:t>)</a:t>
            </a:r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Obraz 4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0BEC62B7-EB8A-38CB-BF49-AD6779BF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51" y="159681"/>
            <a:ext cx="2686685" cy="47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6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904C1-BBA1-07EC-792F-56A4FD6E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96AAF-79C7-2277-E963-8E83737D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65" y="317362"/>
            <a:ext cx="1563782" cy="694063"/>
          </a:xfrm>
        </p:spPr>
        <p:txBody>
          <a:bodyPr/>
          <a:lstStyle/>
          <a:p>
            <a:r>
              <a:rPr lang="pl-PL" err="1"/>
              <a:t>Header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E8D0A4C8-7CBF-2F9B-6114-7BC20C87A5C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  <a:r>
              <a:rPr lang="pl-PL"/>
              <a:t> </a:t>
            </a:r>
          </a:p>
        </p:txBody>
      </p:sp>
      <p:pic>
        <p:nvPicPr>
          <p:cNvPr id="3" name="Obraz 2" descr="Obraz zawierający tekst, zrzut ekranu, osoba&#10;&#10;Zawartość wygenerowana przez AI może być niepoprawna.">
            <a:extLst>
              <a:ext uri="{FF2B5EF4-FFF2-40B4-BE49-F238E27FC236}">
                <a16:creationId xmlns:a16="http://schemas.microsoft.com/office/drawing/2014/main" id="{5A64BC53-ABF3-C1C7-3F7D-5929455C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247775"/>
            <a:ext cx="86963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5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D470DF6-2366-3B9C-5E0F-E87390CF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;p21">
            <a:extLst>
              <a:ext uri="{FF2B5EF4-FFF2-40B4-BE49-F238E27FC236}">
                <a16:creationId xmlns:a16="http://schemas.microsoft.com/office/drawing/2014/main" id="{877E1A23-71E1-1F31-F7F1-1F9F68E43540}"/>
              </a:ext>
            </a:extLst>
          </p:cNvPr>
          <p:cNvSpPr txBox="1">
            <a:spLocks/>
          </p:cNvSpPr>
          <p:nvPr/>
        </p:nvSpPr>
        <p:spPr>
          <a:xfrm>
            <a:off x="265210" y="332582"/>
            <a:ext cx="8660861" cy="559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l-PL" sz="2000"/>
              <a:t>Podstrona z Fiszkami</a:t>
            </a:r>
          </a:p>
          <a:p>
            <a:pPr algn="ctr">
              <a:spcBef>
                <a:spcPts val="1200"/>
              </a:spcBef>
            </a:pPr>
            <a:endParaRPr lang="pl-PL" sz="2000"/>
          </a:p>
          <a:p>
            <a:pPr algn="ctr">
              <a:spcBef>
                <a:spcPts val="1200"/>
              </a:spcBef>
            </a:pPr>
            <a:endParaRPr lang="pl-PL" sz="2700"/>
          </a:p>
        </p:txBody>
      </p:sp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00335072-E04D-E18D-9F95-22827D7853DF}"/>
              </a:ext>
            </a:extLst>
          </p:cNvPr>
          <p:cNvSpPr txBox="1">
            <a:spLocks/>
          </p:cNvSpPr>
          <p:nvPr/>
        </p:nvSpPr>
        <p:spPr>
          <a:xfrm>
            <a:off x="268933" y="4433935"/>
            <a:ext cx="8654796" cy="3838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l-PL" sz="2000"/>
              <a:t>Animacja po najechaniu na "karty"</a:t>
            </a:r>
          </a:p>
          <a:p>
            <a:pPr algn="ctr">
              <a:spcBef>
                <a:spcPts val="1200"/>
              </a:spcBef>
            </a:pPr>
            <a:endParaRPr lang="pl-PL" sz="2000"/>
          </a:p>
          <a:p>
            <a:pPr algn="ctr">
              <a:spcBef>
                <a:spcPts val="1200"/>
              </a:spcBef>
            </a:pPr>
            <a:endParaRPr lang="pl-PL" sz="2700"/>
          </a:p>
        </p:txBody>
      </p:sp>
      <p:pic>
        <p:nvPicPr>
          <p:cNvPr id="3" name="Obraz 2" descr="Obraz zawierający tekst, zrzut ekranu, Czcionka, logo&#10;&#10;Zawartość wygenerowana przez AI może być niepoprawna.">
            <a:extLst>
              <a:ext uri="{FF2B5EF4-FFF2-40B4-BE49-F238E27FC236}">
                <a16:creationId xmlns:a16="http://schemas.microsoft.com/office/drawing/2014/main" id="{891386AB-6C26-D75F-361F-52FFF7A9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64" y="1128214"/>
            <a:ext cx="2404233" cy="3179101"/>
          </a:xfrm>
          <a:prstGeom prst="rect">
            <a:avLst/>
          </a:prstGeom>
        </p:spPr>
      </p:pic>
      <p:pic>
        <p:nvPicPr>
          <p:cNvPr id="4" name="Obraz 3" descr="Obraz zawierający tekst, zrzut ekranu, logo, design&#10;&#10;Zawartość wygenerowana przez AI może być niepoprawna.">
            <a:extLst>
              <a:ext uri="{FF2B5EF4-FFF2-40B4-BE49-F238E27FC236}">
                <a16:creationId xmlns:a16="http://schemas.microsoft.com/office/drawing/2014/main" id="{9A5605C7-25B3-48BA-63D7-C4CE1958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60" y="1120977"/>
            <a:ext cx="2642968" cy="3182082"/>
          </a:xfrm>
          <a:prstGeom prst="rect">
            <a:avLst/>
          </a:prstGeom>
        </p:spPr>
      </p:pic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F20EF379-EDCE-B8E2-1511-3276047C062D}"/>
              </a:ext>
            </a:extLst>
          </p:cNvPr>
          <p:cNvSpPr/>
          <p:nvPr/>
        </p:nvSpPr>
        <p:spPr>
          <a:xfrm>
            <a:off x="3488258" y="2339307"/>
            <a:ext cx="1480181" cy="6624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: ścięte rogi po przekątnej 8">
            <a:extLst>
              <a:ext uri="{FF2B5EF4-FFF2-40B4-BE49-F238E27FC236}">
                <a16:creationId xmlns:a16="http://schemas.microsoft.com/office/drawing/2014/main" id="{0F594433-A5F7-55B3-3602-CEDC0AB774C9}"/>
              </a:ext>
            </a:extLst>
          </p:cNvPr>
          <p:cNvSpPr/>
          <p:nvPr/>
        </p:nvSpPr>
        <p:spPr>
          <a:xfrm>
            <a:off x="240206" y="4446527"/>
            <a:ext cx="1611000" cy="478494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0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E00F178F-6CBC-B0B3-1A6B-D35744DA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>
            <a:extLst>
              <a:ext uri="{FF2B5EF4-FFF2-40B4-BE49-F238E27FC236}">
                <a16:creationId xmlns:a16="http://schemas.microsoft.com/office/drawing/2014/main" id="{156CC79D-791F-D87A-A3D1-84EE6BCC9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1200"/>
              </a:spcBef>
            </a:pPr>
            <a:r>
              <a:rPr lang="pl-PL"/>
              <a:t>Logowanie i rejestracja</a:t>
            </a:r>
          </a:p>
        </p:txBody>
      </p:sp>
      <p:sp>
        <p:nvSpPr>
          <p:cNvPr id="164" name="Google Shape;164;p19">
            <a:extLst>
              <a:ext uri="{FF2B5EF4-FFF2-40B4-BE49-F238E27FC236}">
                <a16:creationId xmlns:a16="http://schemas.microsoft.com/office/drawing/2014/main" id="{7DF59110-0E46-28B9-806A-AB8B3B186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>
            <a:extLst>
              <a:ext uri="{FF2B5EF4-FFF2-40B4-BE49-F238E27FC236}">
                <a16:creationId xmlns:a16="http://schemas.microsoft.com/office/drawing/2014/main" id="{40E7858E-EED8-48F1-E70F-339D1D6A85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C18B82C9-7A69-481F-450D-269F4EF87E4F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  <p:pic>
        <p:nvPicPr>
          <p:cNvPr id="3" name="Obraz 2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D0660D03-679B-FF7C-2E8E-28210E5C3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65" y="1118141"/>
            <a:ext cx="2601487" cy="3785375"/>
          </a:xfrm>
          <a:prstGeom prst="rect">
            <a:avLst/>
          </a:prstGeom>
        </p:spPr>
      </p:pic>
      <p:pic>
        <p:nvPicPr>
          <p:cNvPr id="4" name="Obraz 3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F007A0A1-D067-4578-1A1E-E30AC3C13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59" y="1579524"/>
            <a:ext cx="28194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92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305B50DA-1CBB-B4DF-0079-95BB470CB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 descr="a cartoon character from bob 's burgers is squatting down and saying `` yes we do have off ! '' (Dostarczone przez Tenor)">
            <a:extLst>
              <a:ext uri="{FF2B5EF4-FFF2-40B4-BE49-F238E27FC236}">
                <a16:creationId xmlns:a16="http://schemas.microsoft.com/office/drawing/2014/main" id="{591D46AB-C46D-D868-FF78-97138682FB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550" y="4819400"/>
            <a:ext cx="80375" cy="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1">
            <a:extLst>
              <a:ext uri="{FF2B5EF4-FFF2-40B4-BE49-F238E27FC236}">
                <a16:creationId xmlns:a16="http://schemas.microsoft.com/office/drawing/2014/main" id="{7C5B4458-157C-0F27-9C34-B170DF6F9A93}"/>
              </a:ext>
            </a:extLst>
          </p:cNvPr>
          <p:cNvSpPr txBox="1">
            <a:spLocks/>
          </p:cNvSpPr>
          <p:nvPr/>
        </p:nvSpPr>
        <p:spPr>
          <a:xfrm>
            <a:off x="239754" y="214921"/>
            <a:ext cx="8644418" cy="5039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l-PL" sz="2000"/>
              <a:t>Podstrona z Fiszkami</a:t>
            </a:r>
          </a:p>
          <a:p>
            <a:pPr algn="ctr">
              <a:spcBef>
                <a:spcPts val="1200"/>
              </a:spcBef>
            </a:pPr>
            <a:endParaRPr lang="pl-PL" sz="2000"/>
          </a:p>
          <a:p>
            <a:pPr algn="ctr">
              <a:spcBef>
                <a:spcPts val="1200"/>
              </a:spcBef>
            </a:pPr>
            <a:endParaRPr lang="pl-PL" sz="2700"/>
          </a:p>
        </p:txBody>
      </p:sp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155CA7C9-C26C-CB69-D7F4-DA7C7FB7C029}"/>
              </a:ext>
            </a:extLst>
          </p:cNvPr>
          <p:cNvSpPr txBox="1">
            <a:spLocks/>
          </p:cNvSpPr>
          <p:nvPr/>
        </p:nvSpPr>
        <p:spPr>
          <a:xfrm>
            <a:off x="239996" y="4433935"/>
            <a:ext cx="8669265" cy="4923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spcBef>
                <a:spcPts val="1200"/>
              </a:spcBef>
            </a:pPr>
            <a:endParaRPr lang="pl-PL" sz="2700"/>
          </a:p>
          <a:p>
            <a:pPr algn="ctr">
              <a:spcBef>
                <a:spcPts val="1200"/>
              </a:spcBef>
            </a:pPr>
            <a:endParaRPr lang="pl-PL" sz="2000"/>
          </a:p>
          <a:p>
            <a:pPr algn="ctr">
              <a:spcBef>
                <a:spcPts val="1200"/>
              </a:spcBef>
            </a:pPr>
            <a:endParaRPr lang="pl-PL" sz="2700"/>
          </a:p>
        </p:txBody>
      </p:sp>
      <p:pic>
        <p:nvPicPr>
          <p:cNvPr id="5" name="Obraz 4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28BDBA4A-7C3B-C797-D318-6C487F146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62" y="1028104"/>
            <a:ext cx="2328578" cy="3315381"/>
          </a:xfrm>
          <a:prstGeom prst="rect">
            <a:avLst/>
          </a:prstGeom>
        </p:spPr>
      </p:pic>
      <p:pic>
        <p:nvPicPr>
          <p:cNvPr id="9" name="Obraz 8" descr="Obraz zawierający tekst, Jaskrawoniebieski, zrzut ekranu, rękaw&#10;&#10;Zawartość wygenerowana przez AI może być niepoprawna.">
            <a:extLst>
              <a:ext uri="{FF2B5EF4-FFF2-40B4-BE49-F238E27FC236}">
                <a16:creationId xmlns:a16="http://schemas.microsoft.com/office/drawing/2014/main" id="{45DAA261-6542-A604-08A9-5C47C92D0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56" y="1019700"/>
            <a:ext cx="2515859" cy="3322616"/>
          </a:xfrm>
          <a:prstGeom prst="rect">
            <a:avLst/>
          </a:prstGeom>
        </p:spPr>
      </p:pic>
      <p:pic>
        <p:nvPicPr>
          <p:cNvPr id="10" name="Obraz 9" descr="Obraz zawierający tekst, róż, fioletowy&#10;&#10;Zawartość wygenerowana przez AI może być niepoprawna.">
            <a:extLst>
              <a:ext uri="{FF2B5EF4-FFF2-40B4-BE49-F238E27FC236}">
                <a16:creationId xmlns:a16="http://schemas.microsoft.com/office/drawing/2014/main" id="{317F1261-132B-23E5-E477-310E683F1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906" y="1019700"/>
            <a:ext cx="2506968" cy="3315382"/>
          </a:xfrm>
          <a:prstGeom prst="rect">
            <a:avLst/>
          </a:prstGeom>
        </p:spPr>
      </p:pic>
      <p:sp>
        <p:nvSpPr>
          <p:cNvPr id="11" name="Google Shape;176;p21">
            <a:extLst>
              <a:ext uri="{FF2B5EF4-FFF2-40B4-BE49-F238E27FC236}">
                <a16:creationId xmlns:a16="http://schemas.microsoft.com/office/drawing/2014/main" id="{32E3ACF6-B8BF-0509-30FA-614546FD970A}"/>
              </a:ext>
            </a:extLst>
          </p:cNvPr>
          <p:cNvSpPr txBox="1">
            <a:spLocks/>
          </p:cNvSpPr>
          <p:nvPr/>
        </p:nvSpPr>
        <p:spPr>
          <a:xfrm>
            <a:off x="2509188" y="4475956"/>
            <a:ext cx="4139289" cy="4167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l-PL" sz="1600"/>
              <a:t>Animacja każdej "karty"</a:t>
            </a:r>
          </a:p>
          <a:p>
            <a:pPr algn="ctr">
              <a:spcBef>
                <a:spcPts val="1200"/>
              </a:spcBef>
            </a:pPr>
            <a:endParaRPr lang="pl-PL" sz="2000"/>
          </a:p>
          <a:p>
            <a:pPr algn="ctr">
              <a:spcBef>
                <a:spcPts val="1200"/>
              </a:spcBef>
            </a:pPr>
            <a:endParaRPr lang="pl-PL" sz="2700"/>
          </a:p>
        </p:txBody>
      </p:sp>
      <p:sp>
        <p:nvSpPr>
          <p:cNvPr id="7" name="Prostokąt: ścięte rogi po przekątnej 6">
            <a:extLst>
              <a:ext uri="{FF2B5EF4-FFF2-40B4-BE49-F238E27FC236}">
                <a16:creationId xmlns:a16="http://schemas.microsoft.com/office/drawing/2014/main" id="{D331879A-2782-9D52-DFF2-7B6301E6F661}"/>
              </a:ext>
            </a:extLst>
          </p:cNvPr>
          <p:cNvSpPr/>
          <p:nvPr/>
        </p:nvSpPr>
        <p:spPr>
          <a:xfrm>
            <a:off x="240206" y="4446527"/>
            <a:ext cx="1611000" cy="478494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22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541F-4207-B0D3-3C81-63A51725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8AB720-E548-467E-F025-613973C4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729" y="583447"/>
            <a:ext cx="7505700" cy="954600"/>
          </a:xfrm>
        </p:spPr>
        <p:txBody>
          <a:bodyPr/>
          <a:lstStyle/>
          <a:p>
            <a:r>
              <a:rPr lang="pl-PL"/>
              <a:t>Fiszki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7CEFB0B-911B-3A96-FD7C-8D32E9166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Prostokąt: ścięte rogi po przekątnej 11">
            <a:extLst>
              <a:ext uri="{FF2B5EF4-FFF2-40B4-BE49-F238E27FC236}">
                <a16:creationId xmlns:a16="http://schemas.microsoft.com/office/drawing/2014/main" id="{FD0224A8-6091-1B52-A351-C6382769D8DA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(</a:t>
            </a:r>
            <a:r>
              <a:rPr lang="pl-PL" err="1">
                <a:solidFill>
                  <a:schemeClr val="tx1"/>
                </a:solidFill>
              </a:rPr>
              <a:t>backend</a:t>
            </a:r>
            <a:r>
              <a:rPr lang="pl-PL">
                <a:solidFill>
                  <a:schemeClr val="tx1"/>
                </a:solidFill>
              </a:rPr>
              <a:t>)</a:t>
            </a:r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Obraz 3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44379C1B-27B0-E5BC-5806-85A5CD8B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1" r="2521"/>
          <a:stretch>
            <a:fillRect/>
          </a:stretch>
        </p:blipFill>
        <p:spPr>
          <a:xfrm>
            <a:off x="2663529" y="80683"/>
            <a:ext cx="2619867" cy="2366683"/>
          </a:xfrm>
          <a:prstGeom prst="rect">
            <a:avLst/>
          </a:prstGeom>
        </p:spPr>
      </p:pic>
      <p:pic>
        <p:nvPicPr>
          <p:cNvPr id="5" name="Obraz 4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126DC380-8084-C05E-338E-47F2C223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662" y="2803712"/>
            <a:ext cx="2357569" cy="2218766"/>
          </a:xfrm>
          <a:prstGeom prst="rect">
            <a:avLst/>
          </a:prstGeom>
        </p:spPr>
      </p:pic>
      <p:pic>
        <p:nvPicPr>
          <p:cNvPr id="7" name="Obraz 6" descr="Obraz zawierający tekst, zrzut ekranu, System operacyjny, oprogramowanie&#10;&#10;Zawartość wygenerowana przez AI może być niepoprawna.">
            <a:extLst>
              <a:ext uri="{FF2B5EF4-FFF2-40B4-BE49-F238E27FC236}">
                <a16:creationId xmlns:a16="http://schemas.microsoft.com/office/drawing/2014/main" id="{93353C71-4C57-CABC-F012-CFC32032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01" y="80683"/>
            <a:ext cx="2401458" cy="2413747"/>
          </a:xfrm>
          <a:prstGeom prst="rect">
            <a:avLst/>
          </a:prstGeom>
        </p:spPr>
      </p:pic>
      <p:pic>
        <p:nvPicPr>
          <p:cNvPr id="9" name="Obraz 8" descr="Obraz zawierający tekst, zrzut ekranu, System operacyjny, design&#10;&#10;Zawartość wygenerowana przez AI może być niepoprawna.">
            <a:extLst>
              <a:ext uri="{FF2B5EF4-FFF2-40B4-BE49-F238E27FC236}">
                <a16:creationId xmlns:a16="http://schemas.microsoft.com/office/drawing/2014/main" id="{086EA25E-A151-97F2-5B21-C261A5A28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127" y="2689411"/>
            <a:ext cx="2620958" cy="24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0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1A595-342F-AB65-97AE-824A6D4EA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14465A-195A-F590-E4D0-FC5A0CA0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57" y="704775"/>
            <a:ext cx="7505700" cy="954600"/>
          </a:xfrm>
        </p:spPr>
        <p:txBody>
          <a:bodyPr/>
          <a:lstStyle/>
          <a:p>
            <a:r>
              <a:rPr lang="pl-PL"/>
              <a:t>Fiszki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3139892-741E-31C2-82F9-DB54F73D3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rostokąt: ścięte rogi po przekątnej 6">
            <a:extLst>
              <a:ext uri="{FF2B5EF4-FFF2-40B4-BE49-F238E27FC236}">
                <a16:creationId xmlns:a16="http://schemas.microsoft.com/office/drawing/2014/main" id="{991614CF-313F-2975-8F19-C06817DB38B2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(</a:t>
            </a:r>
            <a:r>
              <a:rPr lang="pl-PL" err="1">
                <a:solidFill>
                  <a:schemeClr val="tx1"/>
                </a:solidFill>
              </a:rPr>
              <a:t>backend</a:t>
            </a:r>
            <a:r>
              <a:rPr lang="pl-PL">
                <a:solidFill>
                  <a:schemeClr val="tx1"/>
                </a:solidFill>
              </a:rPr>
              <a:t>)</a:t>
            </a:r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Kamila (</a:t>
            </a:r>
            <a:r>
              <a:rPr lang="pl-PL" err="1">
                <a:solidFill>
                  <a:schemeClr val="tx1"/>
                </a:solidFill>
              </a:rPr>
              <a:t>frontend</a:t>
            </a:r>
            <a:r>
              <a:rPr lang="pl-PL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Obraz 3" descr="Obraz zawierający tekst, zrzut ekranu, oprogramowanie, System operacyjny&#10;&#10;Zawartość wygenerowana przez AI może być niepoprawna.">
            <a:extLst>
              <a:ext uri="{FF2B5EF4-FFF2-40B4-BE49-F238E27FC236}">
                <a16:creationId xmlns:a16="http://schemas.microsoft.com/office/drawing/2014/main" id="{0427CA1F-8F67-F081-0E7C-9BDE7904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09" y="2739019"/>
            <a:ext cx="2099452" cy="2404483"/>
          </a:xfrm>
          <a:prstGeom prst="rect">
            <a:avLst/>
          </a:prstGeom>
        </p:spPr>
      </p:pic>
      <p:pic>
        <p:nvPicPr>
          <p:cNvPr id="6" name="Obraz 5" descr="Obraz zawierający tekst, zrzut ekranu, oprogramowanie, System operacyjny&#10;&#10;Zawartość wygenerowana przez AI może być niepoprawna.">
            <a:extLst>
              <a:ext uri="{FF2B5EF4-FFF2-40B4-BE49-F238E27FC236}">
                <a16:creationId xmlns:a16="http://schemas.microsoft.com/office/drawing/2014/main" id="{8F90F9CD-CA9B-3AAC-9E17-4B5F65C5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30" y="2739019"/>
            <a:ext cx="2103547" cy="2404483"/>
          </a:xfrm>
          <a:prstGeom prst="rect">
            <a:avLst/>
          </a:prstGeom>
        </p:spPr>
      </p:pic>
      <p:pic>
        <p:nvPicPr>
          <p:cNvPr id="8" name="Obraz 7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865861DB-1541-C809-919E-108257A4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729" y="55756"/>
            <a:ext cx="2100211" cy="2571750"/>
          </a:xfrm>
          <a:prstGeom prst="rect">
            <a:avLst/>
          </a:prstGeom>
        </p:spPr>
      </p:pic>
      <p:pic>
        <p:nvPicPr>
          <p:cNvPr id="9" name="Obraz 8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6815EA4F-6427-B4FF-06AC-0A87FC426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30" y="55756"/>
            <a:ext cx="2105949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4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8B17-692C-ACC7-6826-20F1BB5A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A84F92-5A85-F9C6-470D-7D42CF2D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36" y="621140"/>
            <a:ext cx="2208871" cy="954600"/>
          </a:xfrm>
        </p:spPr>
        <p:txBody>
          <a:bodyPr>
            <a:normAutofit fontScale="90000"/>
          </a:bodyPr>
          <a:lstStyle/>
          <a:p>
            <a:pPr algn="ctr"/>
            <a:r>
              <a:rPr lang="pl-PL"/>
              <a:t>Baza danych - </a:t>
            </a:r>
            <a:br>
              <a:rPr lang="pl-PL"/>
            </a:br>
            <a:r>
              <a:rPr lang="pl-PL"/>
              <a:t>fiszka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67EE3E1-8956-F0BA-1579-4C1211FEE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rostokąt: ścięte rogi po przekątnej 6">
            <a:extLst>
              <a:ext uri="{FF2B5EF4-FFF2-40B4-BE49-F238E27FC236}">
                <a16:creationId xmlns:a16="http://schemas.microsoft.com/office/drawing/2014/main" id="{B6F31560-3DF6-15BB-15F2-03A246DCC07B}"/>
              </a:ext>
            </a:extLst>
          </p:cNvPr>
          <p:cNvSpPr/>
          <p:nvPr/>
        </p:nvSpPr>
        <p:spPr>
          <a:xfrm>
            <a:off x="247175" y="4056030"/>
            <a:ext cx="1378753" cy="75870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</a:t>
            </a:r>
            <a:endParaRPr lang="pl-PL">
              <a:solidFill>
                <a:schemeClr val="tx1"/>
              </a:solidFill>
              <a:cs typeface="Arial"/>
            </a:endParaRPr>
          </a:p>
        </p:txBody>
      </p:sp>
      <p:pic>
        <p:nvPicPr>
          <p:cNvPr id="5" name="Obraz 4" descr="Obraz zawierający tekst, zrzut ekranu, numer, Czcionka&#10;&#10;Zawartość wygenerowana przez AI może być niepoprawna.">
            <a:extLst>
              <a:ext uri="{FF2B5EF4-FFF2-40B4-BE49-F238E27FC236}">
                <a16:creationId xmlns:a16="http://schemas.microsoft.com/office/drawing/2014/main" id="{207E03A3-BE7F-C1F0-68BB-8CAAF98C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51" y="0"/>
            <a:ext cx="57419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50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6A35D-6F09-AF00-9DE3-C8EEAB88B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27B320-0A33-46E8-7529-444E4BA1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921" y="467810"/>
            <a:ext cx="7679937" cy="954600"/>
          </a:xfrm>
        </p:spPr>
        <p:txBody>
          <a:bodyPr>
            <a:normAutofit/>
          </a:bodyPr>
          <a:lstStyle/>
          <a:p>
            <a:pPr algn="ctr"/>
            <a:r>
              <a:rPr lang="pl-PL"/>
              <a:t>Baza danych - fiszka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00FD150-0BCD-C468-252C-25F63B31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rostokąt: ścięte rogi po przekątnej 6">
            <a:extLst>
              <a:ext uri="{FF2B5EF4-FFF2-40B4-BE49-F238E27FC236}">
                <a16:creationId xmlns:a16="http://schemas.microsoft.com/office/drawing/2014/main" id="{ABC8A0CD-247C-F951-4D65-5439CF5336BC}"/>
              </a:ext>
            </a:extLst>
          </p:cNvPr>
          <p:cNvSpPr/>
          <p:nvPr/>
        </p:nvSpPr>
        <p:spPr>
          <a:xfrm>
            <a:off x="247175" y="4056030"/>
            <a:ext cx="1378753" cy="758708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 </a:t>
            </a:r>
            <a:endParaRPr lang="pl-PL">
              <a:solidFill>
                <a:schemeClr val="tx1"/>
              </a:solidFill>
              <a:cs typeface="Arial"/>
            </a:endParaRPr>
          </a:p>
        </p:txBody>
      </p:sp>
      <p:pic>
        <p:nvPicPr>
          <p:cNvPr id="4" name="Obraz 3" descr="Obraz zawierający tekst, zrzut ekranu, oprogramowanie, Ikona komputerowa&#10;&#10;Zawartość wygenerowana przez AI może być niepoprawna.">
            <a:extLst>
              <a:ext uri="{FF2B5EF4-FFF2-40B4-BE49-F238E27FC236}">
                <a16:creationId xmlns:a16="http://schemas.microsoft.com/office/drawing/2014/main" id="{4C8687AA-A506-20AF-56C7-45391270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69" y="1758059"/>
            <a:ext cx="7792380" cy="203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41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24C25-B881-1B93-4FD0-EDC365488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86792C-AB78-7B5F-A2E0-B670F4FC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7505700" cy="954600"/>
          </a:xfrm>
        </p:spPr>
        <p:txBody>
          <a:bodyPr>
            <a:normAutofit fontScale="90000"/>
          </a:bodyPr>
          <a:lstStyle/>
          <a:p>
            <a:r>
              <a:rPr lang="pl-PL">
                <a:solidFill>
                  <a:srgbClr val="C00000"/>
                </a:solidFill>
              </a:rPr>
              <a:t>Skrypt</a:t>
            </a:r>
            <a:br>
              <a:rPr lang="pl-PL">
                <a:solidFill>
                  <a:srgbClr val="C00000"/>
                </a:solidFill>
              </a:rPr>
            </a:br>
            <a:r>
              <a:rPr lang="pl-PL">
                <a:solidFill>
                  <a:srgbClr val="C00000"/>
                </a:solidFill>
              </a:rPr>
              <a:t>fiszki 1/2</a:t>
            </a:r>
            <a:br>
              <a:rPr lang="pl-PL"/>
            </a:b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1B57DB1-01F6-2E36-3D26-07C6C8164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pl-PL">
                <a:solidFill>
                  <a:schemeClr val="tx1"/>
                </a:solidFill>
              </a:rPr>
              <a:t>&lt;</a:t>
            </a:r>
            <a:r>
              <a:rPr lang="pl-PL" err="1">
                <a:solidFill>
                  <a:schemeClr val="tx1"/>
                </a:solidFill>
              </a:rPr>
              <a:t>script</a:t>
            </a:r>
            <a:r>
              <a:rPr lang="pl-PL">
                <a:solidFill>
                  <a:schemeClr val="tx1"/>
                </a:solidFill>
              </a:rPr>
              <a:t>&gt;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document.addEventListener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DOMContentLoaded</a:t>
            </a:r>
            <a:r>
              <a:rPr lang="pl-PL">
                <a:solidFill>
                  <a:schemeClr val="tx1"/>
                </a:solidFill>
              </a:rPr>
              <a:t>", () =&gt; {</a:t>
            </a:r>
          </a:p>
          <a:p>
            <a:r>
              <a:rPr lang="pl-PL">
                <a:solidFill>
                  <a:schemeClr val="tx1"/>
                </a:solidFill>
              </a:rPr>
              <a:t>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cards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document.querySelectorAll</a:t>
            </a:r>
            <a:r>
              <a:rPr lang="pl-PL">
                <a:solidFill>
                  <a:schemeClr val="tx1"/>
                </a:solidFill>
              </a:rPr>
              <a:t>(".</a:t>
            </a:r>
            <a:r>
              <a:rPr lang="pl-PL" err="1">
                <a:solidFill>
                  <a:schemeClr val="tx1"/>
                </a:solidFill>
              </a:rPr>
              <a:t>sub-card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</a:t>
            </a:r>
            <a:r>
              <a:rPr lang="pl-PL" err="1">
                <a:solidFill>
                  <a:schemeClr val="tx1"/>
                </a:solidFill>
              </a:rPr>
              <a:t>cards.forEach</a:t>
            </a:r>
            <a:r>
              <a:rPr lang="pl-PL">
                <a:solidFill>
                  <a:schemeClr val="tx1"/>
                </a:solidFill>
              </a:rPr>
              <a:t>(</a:t>
            </a:r>
            <a:r>
              <a:rPr lang="pl-PL" err="1">
                <a:solidFill>
                  <a:schemeClr val="tx1"/>
                </a:solidFill>
              </a:rPr>
              <a:t>card</a:t>
            </a:r>
            <a:r>
              <a:rPr lang="pl-PL">
                <a:solidFill>
                  <a:schemeClr val="tx1"/>
                </a:solidFill>
              </a:rPr>
              <a:t> =&gt; {</a:t>
            </a:r>
          </a:p>
          <a:p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title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card.querySelector</a:t>
            </a:r>
            <a:r>
              <a:rPr lang="pl-PL">
                <a:solidFill>
                  <a:schemeClr val="tx1"/>
                </a:solidFill>
              </a:rPr>
              <a:t>(".</a:t>
            </a:r>
            <a:r>
              <a:rPr lang="pl-PL" err="1">
                <a:solidFill>
                  <a:schemeClr val="tx1"/>
                </a:solidFill>
              </a:rPr>
              <a:t>card</a:t>
            </a:r>
            <a:r>
              <a:rPr lang="pl-PL">
                <a:solidFill>
                  <a:schemeClr val="tx1"/>
                </a:solidFill>
              </a:rPr>
              <a:t>__</a:t>
            </a:r>
            <a:r>
              <a:rPr lang="pl-PL" err="1">
                <a:solidFill>
                  <a:schemeClr val="tx1"/>
                </a:solidFill>
              </a:rPr>
              <a:t>title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card.addEventListener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mouseenter</a:t>
            </a:r>
            <a:r>
              <a:rPr lang="pl-PL">
                <a:solidFill>
                  <a:schemeClr val="tx1"/>
                </a:solidFill>
              </a:rPr>
              <a:t>", () =&gt;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</a:t>
            </a:r>
            <a:r>
              <a:rPr lang="pl-PL" err="1">
                <a:solidFill>
                  <a:schemeClr val="tx1"/>
                </a:solidFill>
              </a:rPr>
              <a:t>title.textContent</a:t>
            </a:r>
            <a:r>
              <a:rPr lang="pl-PL">
                <a:solidFill>
                  <a:schemeClr val="tx1"/>
                </a:solidFill>
              </a:rPr>
              <a:t> = "Zaczynajmy! ;)";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</a:t>
            </a:r>
            <a:r>
              <a:rPr lang="pl-PL" err="1">
                <a:solidFill>
                  <a:schemeClr val="tx1"/>
                </a:solidFill>
              </a:rPr>
              <a:t>title.classList.add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highlight-text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r>
              <a:rPr lang="pl-PL">
                <a:solidFill>
                  <a:schemeClr val="tx1"/>
                </a:solidFill>
              </a:rPr>
              <a:t>            });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card.addEventListener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mouseleave</a:t>
            </a:r>
            <a:r>
              <a:rPr lang="pl-PL">
                <a:solidFill>
                  <a:schemeClr val="tx1"/>
                </a:solidFill>
              </a:rPr>
              <a:t>", () =&gt;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</a:t>
            </a:r>
            <a:r>
              <a:rPr lang="pl-PL" err="1">
                <a:solidFill>
                  <a:schemeClr val="tx1"/>
                </a:solidFill>
              </a:rPr>
              <a:t>title.textContent</a:t>
            </a:r>
            <a:r>
              <a:rPr lang="pl-PL">
                <a:solidFill>
                  <a:schemeClr val="tx1"/>
                </a:solidFill>
              </a:rPr>
              <a:t> = "10 POJĘĆ";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</a:t>
            </a:r>
            <a:r>
              <a:rPr lang="pl-PL" err="1">
                <a:solidFill>
                  <a:schemeClr val="tx1"/>
                </a:solidFill>
              </a:rPr>
              <a:t>title.classList.remove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highlight-text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r>
              <a:rPr lang="pl-PL">
                <a:solidFill>
                  <a:schemeClr val="tx1"/>
                </a:solidFill>
              </a:rPr>
              <a:t>            });</a:t>
            </a:r>
          </a:p>
          <a:p>
            <a:r>
              <a:rPr lang="pl-PL">
                <a:solidFill>
                  <a:schemeClr val="tx1"/>
                </a:solidFill>
              </a:rPr>
              <a:t>        });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modal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document.getElementById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myModal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r>
              <a:rPr lang="pl-PL">
                <a:solidFill>
                  <a:schemeClr val="tx1"/>
                </a:solidFill>
              </a:rPr>
              <a:t>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closeBtn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modal.querySelector</a:t>
            </a:r>
            <a:r>
              <a:rPr lang="pl-PL">
                <a:solidFill>
                  <a:schemeClr val="tx1"/>
                </a:solidFill>
              </a:rPr>
              <a:t>(".</a:t>
            </a:r>
            <a:r>
              <a:rPr lang="pl-PL" err="1">
                <a:solidFill>
                  <a:schemeClr val="tx1"/>
                </a:solidFill>
              </a:rPr>
              <a:t>close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r>
              <a:rPr lang="pl-PL">
                <a:solidFill>
                  <a:schemeClr val="tx1"/>
                </a:solidFill>
              </a:rPr>
              <a:t>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flipCard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document.querySelector</a:t>
            </a:r>
            <a:r>
              <a:rPr lang="pl-PL">
                <a:solidFill>
                  <a:schemeClr val="tx1"/>
                </a:solidFill>
              </a:rPr>
              <a:t>('.</a:t>
            </a:r>
            <a:r>
              <a:rPr lang="pl-PL" err="1">
                <a:solidFill>
                  <a:schemeClr val="tx1"/>
                </a:solidFill>
              </a:rPr>
              <a:t>flip-card</a:t>
            </a:r>
            <a:r>
              <a:rPr lang="pl-PL">
                <a:solidFill>
                  <a:schemeClr val="tx1"/>
                </a:solidFill>
              </a:rPr>
              <a:t>');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</a:t>
            </a:r>
            <a:r>
              <a:rPr lang="pl-PL" err="1">
                <a:solidFill>
                  <a:schemeClr val="tx1"/>
                </a:solidFill>
              </a:rPr>
              <a:t>function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loadFiszki</a:t>
            </a:r>
            <a:r>
              <a:rPr lang="pl-PL">
                <a:solidFill>
                  <a:schemeClr val="tx1"/>
                </a:solidFill>
              </a:rPr>
              <a:t>(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 = 1) {</a:t>
            </a:r>
          </a:p>
          <a:p>
            <a:r>
              <a:rPr lang="pl-PL">
                <a:solidFill>
                  <a:schemeClr val="tx1"/>
                </a:solidFill>
              </a:rPr>
              <a:t>            // USUŃ poprzednie klasy 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-X</a:t>
            </a:r>
          </a:p>
          <a:p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modal.classList.remove</a:t>
            </a:r>
            <a:r>
              <a:rPr lang="pl-PL">
                <a:solidFill>
                  <a:schemeClr val="tx1"/>
                </a:solidFill>
              </a:rPr>
              <a:t>("level-1", "level-2", "level-3", "level-4");</a:t>
            </a:r>
          </a:p>
          <a:p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flipCard.classList.remove</a:t>
            </a:r>
            <a:r>
              <a:rPr lang="pl-PL">
                <a:solidFill>
                  <a:schemeClr val="tx1"/>
                </a:solidFill>
              </a:rPr>
              <a:t>("level-1", "level-2", "level-3", "level-4");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// DODAJ aktualną klasę 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-X</a:t>
            </a:r>
          </a:p>
          <a:p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modal.classList.add</a:t>
            </a:r>
            <a:r>
              <a:rPr lang="pl-PL">
                <a:solidFill>
                  <a:schemeClr val="tx1"/>
                </a:solidFill>
              </a:rPr>
              <a:t>(`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-${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}`);</a:t>
            </a:r>
          </a:p>
          <a:p>
            <a:r>
              <a:rPr lang="pl-PL">
                <a:solidFill>
                  <a:schemeClr val="tx1"/>
                </a:solidFill>
              </a:rPr>
              <a:t>            </a:t>
            </a:r>
            <a:r>
              <a:rPr lang="pl-PL" err="1">
                <a:solidFill>
                  <a:schemeClr val="tx1"/>
                </a:solidFill>
              </a:rPr>
              <a:t>flipCard.classList.add</a:t>
            </a:r>
            <a:r>
              <a:rPr lang="pl-PL">
                <a:solidFill>
                  <a:schemeClr val="tx1"/>
                </a:solidFill>
              </a:rPr>
              <a:t>(`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-${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}`);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DAA75B3-AB37-2F31-0DC1-2A50EA60E054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2D94502F-EC86-1157-2EC4-6D0892BE7D33}"/>
              </a:ext>
            </a:extLst>
          </p:cNvPr>
          <p:cNvSpPr/>
          <p:nvPr/>
        </p:nvSpPr>
        <p:spPr>
          <a:xfrm>
            <a:off x="177135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</a:p>
        </p:txBody>
      </p:sp>
    </p:spTree>
    <p:extLst>
      <p:ext uri="{BB962C8B-B14F-4D97-AF65-F5344CB8AC3E}">
        <p14:creationId xmlns:p14="http://schemas.microsoft.com/office/powerpoint/2010/main" val="74685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0FF5-BB64-B747-9956-71335846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9674E4-B7CE-05AC-A75D-10ABA95C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7505700" cy="954600"/>
          </a:xfrm>
        </p:spPr>
        <p:txBody>
          <a:bodyPr>
            <a:normAutofit fontScale="90000"/>
          </a:bodyPr>
          <a:lstStyle/>
          <a:p>
            <a:r>
              <a:rPr lang="pl-PL">
                <a:solidFill>
                  <a:srgbClr val="C00000"/>
                </a:solidFill>
              </a:rPr>
              <a:t>Skrypt</a:t>
            </a:r>
            <a:br>
              <a:rPr lang="pl-PL">
                <a:solidFill>
                  <a:srgbClr val="C00000"/>
                </a:solidFill>
              </a:rPr>
            </a:br>
            <a:r>
              <a:rPr lang="pl-PL">
                <a:solidFill>
                  <a:srgbClr val="C00000"/>
                </a:solidFill>
              </a:rPr>
              <a:t>fiszki 2/2</a:t>
            </a:r>
            <a:br>
              <a:rPr lang="pl-PL">
                <a:solidFill>
                  <a:srgbClr val="C00000"/>
                </a:solidFill>
              </a:rPr>
            </a:b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B4E1FDD-E9B7-F856-0915-9FA7E4961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r>
              <a:rPr lang="pl-PL">
                <a:solidFill>
                  <a:schemeClr val="tx1"/>
                </a:solidFill>
              </a:rPr>
              <a:t> </a:t>
            </a:r>
            <a:r>
              <a:rPr lang="pl-PL" err="1">
                <a:solidFill>
                  <a:schemeClr val="tx1"/>
                </a:solidFill>
              </a:rPr>
              <a:t>fetch</a:t>
            </a:r>
            <a:r>
              <a:rPr lang="pl-PL">
                <a:solidFill>
                  <a:schemeClr val="tx1"/>
                </a:solidFill>
              </a:rPr>
              <a:t>(`</a:t>
            </a:r>
            <a:r>
              <a:rPr lang="pl-PL" err="1">
                <a:solidFill>
                  <a:schemeClr val="tx1"/>
                </a:solidFill>
              </a:rPr>
              <a:t>get_fiszki.php?level</a:t>
            </a:r>
            <a:r>
              <a:rPr lang="pl-PL">
                <a:solidFill>
                  <a:schemeClr val="tx1"/>
                </a:solidFill>
              </a:rPr>
              <a:t>=${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}`)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.</a:t>
            </a:r>
            <a:r>
              <a:rPr lang="pl-PL" err="1">
                <a:solidFill>
                  <a:schemeClr val="tx1"/>
                </a:solidFill>
              </a:rPr>
              <a:t>then</a:t>
            </a:r>
            <a:r>
              <a:rPr lang="pl-PL">
                <a:solidFill>
                  <a:schemeClr val="tx1"/>
                </a:solidFill>
              </a:rPr>
              <a:t>(</a:t>
            </a:r>
            <a:r>
              <a:rPr lang="pl-PL" err="1">
                <a:solidFill>
                  <a:schemeClr val="tx1"/>
                </a:solidFill>
              </a:rPr>
              <a:t>response</a:t>
            </a:r>
            <a:r>
              <a:rPr lang="pl-PL">
                <a:solidFill>
                  <a:schemeClr val="tx1"/>
                </a:solidFill>
              </a:rPr>
              <a:t> =&gt; </a:t>
            </a:r>
            <a:r>
              <a:rPr lang="pl-PL" err="1">
                <a:solidFill>
                  <a:schemeClr val="tx1"/>
                </a:solidFill>
              </a:rPr>
              <a:t>response.json</a:t>
            </a:r>
            <a:r>
              <a:rPr lang="pl-PL">
                <a:solidFill>
                  <a:schemeClr val="tx1"/>
                </a:solidFill>
              </a:rPr>
              <a:t>())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.</a:t>
            </a:r>
            <a:r>
              <a:rPr lang="pl-PL" err="1">
                <a:solidFill>
                  <a:schemeClr val="tx1"/>
                </a:solidFill>
              </a:rPr>
              <a:t>then</a:t>
            </a:r>
            <a:r>
              <a:rPr lang="pl-PL">
                <a:solidFill>
                  <a:schemeClr val="tx1"/>
                </a:solidFill>
              </a:rPr>
              <a:t>(data =&gt;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</a:t>
            </a:r>
            <a:r>
              <a:rPr lang="pl-PL" err="1">
                <a:solidFill>
                  <a:schemeClr val="tx1"/>
                </a:solidFill>
              </a:rPr>
              <a:t>if</a:t>
            </a:r>
            <a:r>
              <a:rPr lang="pl-PL">
                <a:solidFill>
                  <a:schemeClr val="tx1"/>
                </a:solidFill>
              </a:rPr>
              <a:t> (</a:t>
            </a:r>
            <a:r>
              <a:rPr lang="pl-PL" err="1">
                <a:solidFill>
                  <a:schemeClr val="tx1"/>
                </a:solidFill>
              </a:rPr>
              <a:t>data.length</a:t>
            </a:r>
            <a:r>
              <a:rPr lang="pl-PL">
                <a:solidFill>
                  <a:schemeClr val="tx1"/>
                </a:solidFill>
              </a:rPr>
              <a:t> &gt; 0)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let</a:t>
            </a:r>
            <a:r>
              <a:rPr lang="pl-PL">
                <a:solidFill>
                  <a:schemeClr val="tx1"/>
                </a:solidFill>
              </a:rPr>
              <a:t> index = 0;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let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isFlipped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false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pojecie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document.getElementById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pojecie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definicja = </a:t>
            </a:r>
            <a:r>
              <a:rPr lang="pl-PL" err="1">
                <a:solidFill>
                  <a:schemeClr val="tx1"/>
                </a:solidFill>
              </a:rPr>
              <a:t>document.getElementById</a:t>
            </a:r>
            <a:r>
              <a:rPr lang="pl-PL">
                <a:solidFill>
                  <a:schemeClr val="tx1"/>
                </a:solidFill>
              </a:rPr>
              <a:t>("definicja");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const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nextBtn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document.getElementById</a:t>
            </a:r>
            <a:r>
              <a:rPr lang="pl-PL">
                <a:solidFill>
                  <a:schemeClr val="tx1"/>
                </a:solidFill>
              </a:rPr>
              <a:t>("</a:t>
            </a:r>
            <a:r>
              <a:rPr lang="pl-PL" err="1">
                <a:solidFill>
                  <a:schemeClr val="tx1"/>
                </a:solidFill>
              </a:rPr>
              <a:t>nextBtn</a:t>
            </a:r>
            <a:r>
              <a:rPr lang="pl-PL">
                <a:solidFill>
                  <a:schemeClr val="tx1"/>
                </a:solidFill>
              </a:rPr>
              <a:t>");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function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showFront</a:t>
            </a:r>
            <a:r>
              <a:rPr lang="pl-PL">
                <a:solidFill>
                  <a:schemeClr val="tx1"/>
                </a:solidFill>
              </a:rPr>
              <a:t>(i)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pojecie.textContent</a:t>
            </a:r>
            <a:r>
              <a:rPr lang="pl-PL">
                <a:solidFill>
                  <a:schemeClr val="tx1"/>
                </a:solidFill>
              </a:rPr>
              <a:t> = data[i].nazwa;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definicja.textContent</a:t>
            </a:r>
            <a:r>
              <a:rPr lang="pl-PL">
                <a:solidFill>
                  <a:schemeClr val="tx1"/>
                </a:solidFill>
              </a:rPr>
              <a:t> = "";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flipCard.classList.remove</a:t>
            </a:r>
            <a:r>
              <a:rPr lang="pl-PL">
                <a:solidFill>
                  <a:schemeClr val="tx1"/>
                </a:solidFill>
              </a:rPr>
              <a:t>('</a:t>
            </a:r>
            <a:r>
              <a:rPr lang="pl-PL" err="1">
                <a:solidFill>
                  <a:schemeClr val="tx1"/>
                </a:solidFill>
              </a:rPr>
              <a:t>flipped</a:t>
            </a:r>
            <a:r>
              <a:rPr lang="pl-PL">
                <a:solidFill>
                  <a:schemeClr val="tx1"/>
                </a:solidFill>
              </a:rPr>
              <a:t>');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isFlipped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false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nextBtn.disabled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true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}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function</a:t>
            </a:r>
            <a:r>
              <a:rPr lang="pl-PL">
                <a:solidFill>
                  <a:schemeClr val="tx1"/>
                </a:solidFill>
              </a:rPr>
              <a:t> </a:t>
            </a:r>
            <a:r>
              <a:rPr lang="pl-PL" err="1">
                <a:solidFill>
                  <a:schemeClr val="tx1"/>
                </a:solidFill>
              </a:rPr>
              <a:t>showBack</a:t>
            </a:r>
            <a:r>
              <a:rPr lang="pl-PL">
                <a:solidFill>
                  <a:schemeClr val="tx1"/>
                </a:solidFill>
              </a:rPr>
              <a:t>(i)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definicja.textContent</a:t>
            </a:r>
            <a:r>
              <a:rPr lang="pl-PL">
                <a:solidFill>
                  <a:schemeClr val="tx1"/>
                </a:solidFill>
              </a:rPr>
              <a:t> = data[i].</a:t>
            </a:r>
            <a:r>
              <a:rPr lang="pl-PL" err="1">
                <a:solidFill>
                  <a:schemeClr val="tx1"/>
                </a:solidFill>
              </a:rPr>
              <a:t>tresc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flipCard.classList.add</a:t>
            </a:r>
            <a:r>
              <a:rPr lang="pl-PL">
                <a:solidFill>
                  <a:schemeClr val="tx1"/>
                </a:solidFill>
              </a:rPr>
              <a:t>('</a:t>
            </a:r>
            <a:r>
              <a:rPr lang="pl-PL" err="1">
                <a:solidFill>
                  <a:schemeClr val="tx1"/>
                </a:solidFill>
              </a:rPr>
              <a:t>flipped</a:t>
            </a:r>
            <a:r>
              <a:rPr lang="pl-PL">
                <a:solidFill>
                  <a:schemeClr val="tx1"/>
                </a:solidFill>
              </a:rPr>
              <a:t>');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isFlipped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true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nextBtn.disabled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false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}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showFront</a:t>
            </a:r>
            <a:r>
              <a:rPr lang="pl-PL">
                <a:solidFill>
                  <a:schemeClr val="tx1"/>
                </a:solidFill>
              </a:rPr>
              <a:t>(index);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flipCard.onclick</a:t>
            </a:r>
            <a:r>
              <a:rPr lang="pl-PL">
                <a:solidFill>
                  <a:schemeClr val="tx1"/>
                </a:solidFill>
              </a:rPr>
              <a:t> = () =&gt;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if</a:t>
            </a:r>
            <a:r>
              <a:rPr lang="pl-PL">
                <a:solidFill>
                  <a:schemeClr val="tx1"/>
                </a:solidFill>
              </a:rPr>
              <a:t> (!</a:t>
            </a:r>
            <a:r>
              <a:rPr lang="pl-PL" err="1">
                <a:solidFill>
                  <a:schemeClr val="tx1"/>
                </a:solidFill>
              </a:rPr>
              <a:t>isFlipped</a:t>
            </a:r>
            <a:r>
              <a:rPr lang="pl-PL">
                <a:solidFill>
                  <a:schemeClr val="tx1"/>
                </a:solidFill>
              </a:rPr>
              <a:t>)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    </a:t>
            </a:r>
            <a:r>
              <a:rPr lang="pl-PL" err="1">
                <a:solidFill>
                  <a:schemeClr val="tx1"/>
                </a:solidFill>
              </a:rPr>
              <a:t>showBack</a:t>
            </a:r>
            <a:r>
              <a:rPr lang="pl-PL">
                <a:solidFill>
                  <a:schemeClr val="tx1"/>
                </a:solidFill>
              </a:rPr>
              <a:t>(index);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}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};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                        </a:t>
            </a:r>
            <a:r>
              <a:rPr lang="pl-PL" err="1">
                <a:solidFill>
                  <a:schemeClr val="tx1"/>
                </a:solidFill>
              </a:rPr>
              <a:t>nextBtn.onclick</a:t>
            </a:r>
            <a:r>
              <a:rPr lang="pl-PL">
                <a:solidFill>
                  <a:schemeClr val="tx1"/>
                </a:solidFill>
              </a:rPr>
              <a:t> = () =&gt;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</a:t>
            </a:r>
            <a:r>
              <a:rPr lang="pl-PL" err="1">
                <a:solidFill>
                  <a:schemeClr val="tx1"/>
                </a:solidFill>
              </a:rPr>
              <a:t>if</a:t>
            </a:r>
            <a:r>
              <a:rPr lang="pl-PL">
                <a:solidFill>
                  <a:schemeClr val="tx1"/>
                </a:solidFill>
              </a:rPr>
              <a:t> (</a:t>
            </a:r>
            <a:r>
              <a:rPr lang="pl-PL" err="1">
                <a:solidFill>
                  <a:schemeClr val="tx1"/>
                </a:solidFill>
              </a:rPr>
              <a:t>isFlipped</a:t>
            </a:r>
            <a:r>
              <a:rPr lang="pl-PL">
                <a:solidFill>
                  <a:schemeClr val="tx1"/>
                </a:solidFill>
              </a:rPr>
              <a:t>) {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    index = (index + 1) % </a:t>
            </a:r>
            <a:r>
              <a:rPr lang="pl-PL" err="1">
                <a:solidFill>
                  <a:schemeClr val="tx1"/>
                </a:solidFill>
              </a:rPr>
              <a:t>data.length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    </a:t>
            </a:r>
            <a:r>
              <a:rPr lang="pl-PL" err="1">
                <a:solidFill>
                  <a:schemeClr val="tx1"/>
                </a:solidFill>
              </a:rPr>
              <a:t>showFront</a:t>
            </a:r>
            <a:r>
              <a:rPr lang="pl-PL">
                <a:solidFill>
                  <a:schemeClr val="tx1"/>
                </a:solidFill>
              </a:rPr>
              <a:t>(index);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    }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    };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    }</a:t>
            </a:r>
          </a:p>
          <a:p>
            <a:r>
              <a:rPr lang="pl-PL">
                <a:solidFill>
                  <a:schemeClr val="tx1"/>
                </a:solidFill>
              </a:rPr>
              <a:t>                });</a:t>
            </a:r>
          </a:p>
          <a:p>
            <a:r>
              <a:rPr lang="pl-PL">
                <a:solidFill>
                  <a:schemeClr val="tx1"/>
                </a:solidFill>
              </a:rPr>
              <a:t>        }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F1F1B48-050F-341C-4A80-25F15ECD509C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BEDFCD28-C499-F832-6210-0A7AC25EC3FD}"/>
              </a:ext>
            </a:extLst>
          </p:cNvPr>
          <p:cNvSpPr/>
          <p:nvPr/>
        </p:nvSpPr>
        <p:spPr>
          <a:xfrm>
            <a:off x="177135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</a:p>
        </p:txBody>
      </p:sp>
    </p:spTree>
    <p:extLst>
      <p:ext uri="{BB962C8B-B14F-4D97-AF65-F5344CB8AC3E}">
        <p14:creationId xmlns:p14="http://schemas.microsoft.com/office/powerpoint/2010/main" val="2214650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D62B7-2D9C-5760-EDD1-34A6934A6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2F1DBD-9A97-06D4-CA8A-9869E77B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7505700" cy="954600"/>
          </a:xfrm>
        </p:spPr>
        <p:txBody>
          <a:bodyPr>
            <a:normAutofit fontScale="90000"/>
          </a:bodyPr>
          <a:lstStyle/>
          <a:p>
            <a:r>
              <a:rPr lang="pl-PL">
                <a:solidFill>
                  <a:srgbClr val="C00000"/>
                </a:solidFill>
              </a:rPr>
              <a:t>Stylizacja</a:t>
            </a:r>
            <a:br>
              <a:rPr lang="pl-PL">
                <a:solidFill>
                  <a:srgbClr val="C00000"/>
                </a:solidFill>
              </a:rPr>
            </a:br>
            <a:r>
              <a:rPr lang="pl-PL">
                <a:solidFill>
                  <a:srgbClr val="C00000"/>
                </a:solidFill>
              </a:rPr>
              <a:t>fiszki 1/2</a:t>
            </a:r>
            <a:br>
              <a:rPr lang="pl-PL">
                <a:solidFill>
                  <a:srgbClr val="C00000"/>
                </a:solidFill>
              </a:rPr>
            </a:br>
            <a:endParaRPr lang="pl-PL">
              <a:solidFill>
                <a:srgbClr val="C00000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186F24C-33C5-66AB-BC4C-89E33A91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pl-PL" sz="800">
                <a:solidFill>
                  <a:schemeClr val="tx1"/>
                </a:solidFill>
              </a:rPr>
              <a:t>.</a:t>
            </a:r>
            <a:r>
              <a:rPr lang="pl-PL" sz="800" err="1">
                <a:solidFill>
                  <a:schemeClr val="tx1"/>
                </a:solidFill>
              </a:rPr>
              <a:t>cards</a:t>
            </a:r>
            <a:r>
              <a:rPr lang="pl-PL" sz="800">
                <a:solidFill>
                  <a:schemeClr val="tx1"/>
                </a:solidFill>
              </a:rPr>
              <a:t>{</a:t>
            </a:r>
          </a:p>
          <a:p>
            <a:r>
              <a:rPr lang="pl-PL" sz="800">
                <a:solidFill>
                  <a:schemeClr val="tx1"/>
                </a:solidFill>
              </a:rPr>
              <a:t>    display: </a:t>
            </a:r>
            <a:r>
              <a:rPr lang="pl-PL" sz="800" err="1">
                <a:solidFill>
                  <a:schemeClr val="tx1"/>
                </a:solidFill>
              </a:rPr>
              <a:t>grid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grid-template-columns</a:t>
            </a:r>
            <a:r>
              <a:rPr lang="pl-PL" sz="800">
                <a:solidFill>
                  <a:schemeClr val="tx1"/>
                </a:solidFill>
              </a:rPr>
              <a:t>: 1fr </a:t>
            </a:r>
            <a:r>
              <a:rPr lang="pl-PL" sz="800" err="1">
                <a:solidFill>
                  <a:schemeClr val="tx1"/>
                </a:solidFill>
              </a:rPr>
              <a:t>1fr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gap: 10px;</a:t>
            </a:r>
          </a:p>
          <a:p>
            <a:br>
              <a:rPr lang="pl-PL" sz="800">
                <a:solidFill>
                  <a:schemeClr val="tx1"/>
                </a:solidFill>
              </a:rPr>
            </a:br>
            <a:r>
              <a:rPr lang="pl-PL" sz="800">
                <a:solidFill>
                  <a:schemeClr val="tx1"/>
                </a:solidFill>
              </a:rPr>
              <a:t>}</a:t>
            </a:r>
          </a:p>
          <a:p>
            <a:br>
              <a:rPr lang="pl-PL" sz="800">
                <a:solidFill>
                  <a:schemeClr val="tx1"/>
                </a:solidFill>
              </a:rPr>
            </a:br>
            <a:r>
              <a:rPr lang="pl-PL" sz="800">
                <a:solidFill>
                  <a:schemeClr val="tx1"/>
                </a:solidFill>
              </a:rPr>
              <a:t>.</a:t>
            </a:r>
            <a:r>
              <a:rPr lang="pl-PL" sz="800" err="1">
                <a:solidFill>
                  <a:schemeClr val="tx1"/>
                </a:solidFill>
              </a:rPr>
              <a:t>sub-card</a:t>
            </a:r>
            <a:r>
              <a:rPr lang="pl-PL" sz="800">
                <a:solidFill>
                  <a:schemeClr val="tx1"/>
                </a:solidFill>
              </a:rPr>
              <a:t>{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margin</a:t>
            </a:r>
            <a:r>
              <a:rPr lang="pl-PL" sz="800">
                <a:solidFill>
                  <a:schemeClr val="tx1"/>
                </a:solidFill>
              </a:rPr>
              <a:t>-top: 5%;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margin-left</a:t>
            </a:r>
            <a:r>
              <a:rPr lang="pl-PL" sz="800">
                <a:solidFill>
                  <a:schemeClr val="tx1"/>
                </a:solidFill>
              </a:rPr>
              <a:t>: 8%;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font</a:t>
            </a:r>
            <a:r>
              <a:rPr lang="pl-PL" sz="800">
                <a:solidFill>
                  <a:schemeClr val="tx1"/>
                </a:solidFill>
              </a:rPr>
              <a:t>-family: -</a:t>
            </a:r>
            <a:r>
              <a:rPr lang="pl-PL" sz="800" err="1">
                <a:solidFill>
                  <a:schemeClr val="tx1"/>
                </a:solidFill>
              </a:rPr>
              <a:t>apple</a:t>
            </a:r>
            <a:r>
              <a:rPr lang="pl-PL" sz="800">
                <a:solidFill>
                  <a:schemeClr val="tx1"/>
                </a:solidFill>
              </a:rPr>
              <a:t>-system, </a:t>
            </a:r>
            <a:r>
              <a:rPr lang="pl-PL" sz="800" err="1">
                <a:solidFill>
                  <a:schemeClr val="tx1"/>
                </a:solidFill>
              </a:rPr>
              <a:t>BlinkMacSystemFont</a:t>
            </a:r>
            <a:r>
              <a:rPr lang="pl-PL" sz="800">
                <a:solidFill>
                  <a:schemeClr val="tx1"/>
                </a:solidFill>
              </a:rPr>
              <a:t>, "Segoe UI", Roboto, </a:t>
            </a:r>
            <a:r>
              <a:rPr lang="pl-PL" sz="800" err="1">
                <a:solidFill>
                  <a:schemeClr val="tx1"/>
                </a:solidFill>
              </a:rPr>
              <a:t>Oxygen</a:t>
            </a:r>
            <a:r>
              <a:rPr lang="pl-PL" sz="800">
                <a:solidFill>
                  <a:schemeClr val="tx1"/>
                </a:solidFill>
              </a:rPr>
              <a:t>,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Ubuntu</a:t>
            </a:r>
            <a:r>
              <a:rPr lang="pl-PL" sz="800">
                <a:solidFill>
                  <a:schemeClr val="tx1"/>
                </a:solidFill>
              </a:rPr>
              <a:t>, </a:t>
            </a:r>
            <a:r>
              <a:rPr lang="pl-PL" sz="800" err="1">
                <a:solidFill>
                  <a:schemeClr val="tx1"/>
                </a:solidFill>
              </a:rPr>
              <a:t>Cantarell</a:t>
            </a:r>
            <a:r>
              <a:rPr lang="pl-PL" sz="800">
                <a:solidFill>
                  <a:schemeClr val="tx1"/>
                </a:solidFill>
              </a:rPr>
              <a:t>, "Open Sans", "</a:t>
            </a:r>
            <a:r>
              <a:rPr lang="pl-PL" sz="800" err="1">
                <a:solidFill>
                  <a:schemeClr val="tx1"/>
                </a:solidFill>
              </a:rPr>
              <a:t>Helvetica</a:t>
            </a:r>
            <a:r>
              <a:rPr lang="pl-PL" sz="800">
                <a:solidFill>
                  <a:schemeClr val="tx1"/>
                </a:solidFill>
              </a:rPr>
              <a:t> </a:t>
            </a:r>
            <a:r>
              <a:rPr lang="pl-PL" sz="800" err="1">
                <a:solidFill>
                  <a:schemeClr val="tx1"/>
                </a:solidFill>
              </a:rPr>
              <a:t>Neue</a:t>
            </a:r>
            <a:r>
              <a:rPr lang="pl-PL" sz="800">
                <a:solidFill>
                  <a:schemeClr val="tx1"/>
                </a:solidFill>
              </a:rPr>
              <a:t>", </a:t>
            </a:r>
            <a:r>
              <a:rPr lang="pl-PL" sz="800" err="1">
                <a:solidFill>
                  <a:schemeClr val="tx1"/>
                </a:solidFill>
              </a:rPr>
              <a:t>sans-serif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font-weight</a:t>
            </a:r>
            <a:r>
              <a:rPr lang="pl-PL" sz="800">
                <a:solidFill>
                  <a:schemeClr val="tx1"/>
                </a:solidFill>
              </a:rPr>
              <a:t>: 600;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font-size</a:t>
            </a:r>
            <a:r>
              <a:rPr lang="pl-PL" sz="800">
                <a:solidFill>
                  <a:schemeClr val="tx1"/>
                </a:solidFill>
              </a:rPr>
              <a:t>: 20px;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margin</a:t>
            </a:r>
            <a:r>
              <a:rPr lang="pl-PL" sz="800">
                <a:solidFill>
                  <a:schemeClr val="tx1"/>
                </a:solidFill>
              </a:rPr>
              <a:t>-top: 10%;</a:t>
            </a:r>
          </a:p>
          <a:p>
            <a:r>
              <a:rPr lang="pl-PL" sz="800">
                <a:solidFill>
                  <a:schemeClr val="tx1"/>
                </a:solidFill>
              </a:rPr>
              <a:t>}</a:t>
            </a:r>
          </a:p>
          <a:p>
            <a:br>
              <a:rPr lang="pl-PL" sz="800">
                <a:solidFill>
                  <a:schemeClr val="tx1"/>
                </a:solidFill>
              </a:rPr>
            </a:br>
            <a:r>
              <a:rPr lang="pl-PL" sz="800">
                <a:solidFill>
                  <a:schemeClr val="tx1"/>
                </a:solidFill>
              </a:rPr>
              <a:t>.</a:t>
            </a:r>
            <a:r>
              <a:rPr lang="pl-PL" sz="800" err="1">
                <a:solidFill>
                  <a:schemeClr val="tx1"/>
                </a:solidFill>
              </a:rPr>
              <a:t>card-beginer</a:t>
            </a:r>
            <a:r>
              <a:rPr lang="pl-PL" sz="800">
                <a:solidFill>
                  <a:schemeClr val="tx1"/>
                </a:solidFill>
              </a:rPr>
              <a:t> {</a:t>
            </a:r>
          </a:p>
          <a:p>
            <a:r>
              <a:rPr lang="pl-PL" sz="800">
                <a:solidFill>
                  <a:schemeClr val="tx1"/>
                </a:solidFill>
              </a:rPr>
              <a:t>    --</a:t>
            </a:r>
            <a:r>
              <a:rPr lang="pl-PL" sz="800" err="1">
                <a:solidFill>
                  <a:schemeClr val="tx1"/>
                </a:solidFill>
              </a:rPr>
              <a:t>main-color</a:t>
            </a:r>
            <a:r>
              <a:rPr lang="pl-PL" sz="800">
                <a:solidFill>
                  <a:schemeClr val="tx1"/>
                </a:solidFill>
              </a:rPr>
              <a:t>: </a:t>
            </a:r>
            <a:r>
              <a:rPr lang="pl-PL" sz="800" err="1">
                <a:solidFill>
                  <a:schemeClr val="tx1"/>
                </a:solidFill>
              </a:rPr>
              <a:t>rgb</a:t>
            </a:r>
            <a:r>
              <a:rPr lang="pl-PL" sz="800">
                <a:solidFill>
                  <a:schemeClr val="tx1"/>
                </a:solidFill>
              </a:rPr>
              <a:t>(237, 237, 237);</a:t>
            </a:r>
          </a:p>
          <a:p>
            <a:r>
              <a:rPr lang="pl-PL" sz="800">
                <a:solidFill>
                  <a:schemeClr val="tx1"/>
                </a:solidFill>
              </a:rPr>
              <a:t>    --</a:t>
            </a:r>
            <a:r>
              <a:rPr lang="pl-PL" sz="800" err="1">
                <a:solidFill>
                  <a:schemeClr val="tx1"/>
                </a:solidFill>
              </a:rPr>
              <a:t>sub-color</a:t>
            </a:r>
            <a:r>
              <a:rPr lang="pl-PL" sz="800">
                <a:solidFill>
                  <a:schemeClr val="tx1"/>
                </a:solidFill>
              </a:rPr>
              <a:t>: #224938;</a:t>
            </a:r>
          </a:p>
          <a:p>
            <a:r>
              <a:rPr lang="pl-PL" sz="800">
                <a:solidFill>
                  <a:schemeClr val="tx1"/>
                </a:solidFill>
              </a:rPr>
              <a:t>    --</a:t>
            </a:r>
            <a:r>
              <a:rPr lang="pl-PL" sz="800" err="1">
                <a:solidFill>
                  <a:schemeClr val="tx1"/>
                </a:solidFill>
              </a:rPr>
              <a:t>sub-sub-color</a:t>
            </a:r>
            <a:r>
              <a:rPr lang="pl-PL" sz="800">
                <a:solidFill>
                  <a:schemeClr val="tx1"/>
                </a:solidFill>
              </a:rPr>
              <a:t>: #0db654;</a:t>
            </a:r>
          </a:p>
          <a:p>
            <a:r>
              <a:rPr lang="pl-PL" sz="800">
                <a:solidFill>
                  <a:schemeClr val="tx1"/>
                </a:solidFill>
              </a:rPr>
              <a:t>    --</a:t>
            </a:r>
            <a:r>
              <a:rPr lang="pl-PL" sz="800" err="1">
                <a:solidFill>
                  <a:schemeClr val="tx1"/>
                </a:solidFill>
              </a:rPr>
              <a:t>bg-color</a:t>
            </a:r>
            <a:r>
              <a:rPr lang="pl-PL" sz="800">
                <a:solidFill>
                  <a:schemeClr val="tx1"/>
                </a:solidFill>
              </a:rPr>
              <a:t>: #759686;</a:t>
            </a:r>
          </a:p>
          <a:p>
            <a:r>
              <a:rPr lang="pl-PL" sz="800">
                <a:solidFill>
                  <a:schemeClr val="tx1"/>
                </a:solidFill>
              </a:rPr>
              <a:t>    --</a:t>
            </a:r>
            <a:r>
              <a:rPr lang="pl-PL" sz="800" err="1">
                <a:solidFill>
                  <a:schemeClr val="tx1"/>
                </a:solidFill>
              </a:rPr>
              <a:t>accent-color</a:t>
            </a:r>
            <a:r>
              <a:rPr lang="pl-PL" sz="800">
                <a:solidFill>
                  <a:schemeClr val="tx1"/>
                </a:solidFill>
              </a:rPr>
              <a:t>: #242c88;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position</a:t>
            </a:r>
            <a:r>
              <a:rPr lang="pl-PL" sz="800">
                <a:solidFill>
                  <a:schemeClr val="tx1"/>
                </a:solidFill>
              </a:rPr>
              <a:t>: </a:t>
            </a:r>
            <a:r>
              <a:rPr lang="pl-PL" sz="800" err="1">
                <a:solidFill>
                  <a:schemeClr val="tx1"/>
                </a:solidFill>
              </a:rPr>
              <a:t>relative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font</a:t>
            </a:r>
            <a:r>
              <a:rPr lang="pl-PL" sz="800">
                <a:solidFill>
                  <a:schemeClr val="tx1"/>
                </a:solidFill>
              </a:rPr>
              <a:t>-family: -</a:t>
            </a:r>
            <a:r>
              <a:rPr lang="pl-PL" sz="800" err="1">
                <a:solidFill>
                  <a:schemeClr val="tx1"/>
                </a:solidFill>
              </a:rPr>
              <a:t>apple</a:t>
            </a:r>
            <a:r>
              <a:rPr lang="pl-PL" sz="800">
                <a:solidFill>
                  <a:schemeClr val="tx1"/>
                </a:solidFill>
              </a:rPr>
              <a:t>-system, </a:t>
            </a:r>
            <a:r>
              <a:rPr lang="pl-PL" sz="800" err="1">
                <a:solidFill>
                  <a:schemeClr val="tx1"/>
                </a:solidFill>
              </a:rPr>
              <a:t>BlinkMacSystemFont</a:t>
            </a:r>
            <a:r>
              <a:rPr lang="pl-PL" sz="800">
                <a:solidFill>
                  <a:schemeClr val="tx1"/>
                </a:solidFill>
              </a:rPr>
              <a:t>, "Segoe UI", Roboto, </a:t>
            </a:r>
            <a:r>
              <a:rPr lang="pl-PL" sz="800" err="1">
                <a:solidFill>
                  <a:schemeClr val="tx1"/>
                </a:solidFill>
              </a:rPr>
              <a:t>Oxygen</a:t>
            </a:r>
            <a:r>
              <a:rPr lang="pl-PL" sz="800">
                <a:solidFill>
                  <a:schemeClr val="tx1"/>
                </a:solidFill>
              </a:rPr>
              <a:t>,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Ubuntu</a:t>
            </a:r>
            <a:r>
              <a:rPr lang="pl-PL" sz="800">
                <a:solidFill>
                  <a:schemeClr val="tx1"/>
                </a:solidFill>
              </a:rPr>
              <a:t>, </a:t>
            </a:r>
            <a:r>
              <a:rPr lang="pl-PL" sz="800" err="1">
                <a:solidFill>
                  <a:schemeClr val="tx1"/>
                </a:solidFill>
              </a:rPr>
              <a:t>Cantarell</a:t>
            </a:r>
            <a:r>
              <a:rPr lang="pl-PL" sz="800">
                <a:solidFill>
                  <a:schemeClr val="tx1"/>
                </a:solidFill>
              </a:rPr>
              <a:t>, "Open Sans", "</a:t>
            </a:r>
            <a:r>
              <a:rPr lang="pl-PL" sz="800" err="1">
                <a:solidFill>
                  <a:schemeClr val="tx1"/>
                </a:solidFill>
              </a:rPr>
              <a:t>Helvetica</a:t>
            </a:r>
            <a:r>
              <a:rPr lang="pl-PL" sz="800">
                <a:solidFill>
                  <a:schemeClr val="tx1"/>
                </a:solidFill>
              </a:rPr>
              <a:t> </a:t>
            </a:r>
            <a:r>
              <a:rPr lang="pl-PL" sz="800" err="1">
                <a:solidFill>
                  <a:schemeClr val="tx1"/>
                </a:solidFill>
              </a:rPr>
              <a:t>Neue</a:t>
            </a:r>
            <a:r>
              <a:rPr lang="pl-PL" sz="800">
                <a:solidFill>
                  <a:schemeClr val="tx1"/>
                </a:solidFill>
              </a:rPr>
              <a:t>", </a:t>
            </a:r>
            <a:r>
              <a:rPr lang="pl-PL" sz="800" err="1">
                <a:solidFill>
                  <a:schemeClr val="tx1"/>
                </a:solidFill>
              </a:rPr>
              <a:t>sans-serif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width</a:t>
            </a:r>
            <a:r>
              <a:rPr lang="pl-PL" sz="800">
                <a:solidFill>
                  <a:schemeClr val="tx1"/>
                </a:solidFill>
              </a:rPr>
              <a:t>: 270px;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height</a:t>
            </a:r>
            <a:r>
              <a:rPr lang="pl-PL" sz="800">
                <a:solidFill>
                  <a:schemeClr val="tx1"/>
                </a:solidFill>
              </a:rPr>
              <a:t>: 380px;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padding</a:t>
            </a:r>
            <a:r>
              <a:rPr lang="pl-PL" sz="800">
                <a:solidFill>
                  <a:schemeClr val="tx1"/>
                </a:solidFill>
              </a:rPr>
              <a:t>: 25px;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border</a:t>
            </a:r>
            <a:r>
              <a:rPr lang="pl-PL" sz="800">
                <a:solidFill>
                  <a:schemeClr val="tx1"/>
                </a:solidFill>
              </a:rPr>
              <a:t>-radius: 25px;</a:t>
            </a:r>
          </a:p>
          <a:p>
            <a:r>
              <a:rPr lang="pl-PL" sz="800">
                <a:solidFill>
                  <a:schemeClr val="tx1"/>
                </a:solidFill>
              </a:rPr>
              <a:t>    display: </a:t>
            </a:r>
            <a:r>
              <a:rPr lang="pl-PL" sz="800" err="1">
                <a:solidFill>
                  <a:schemeClr val="tx1"/>
                </a:solidFill>
              </a:rPr>
              <a:t>flex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align-items</a:t>
            </a:r>
            <a:r>
              <a:rPr lang="pl-PL" sz="800">
                <a:solidFill>
                  <a:schemeClr val="tx1"/>
                </a:solidFill>
              </a:rPr>
              <a:t>: </a:t>
            </a:r>
            <a:r>
              <a:rPr lang="pl-PL" sz="800" err="1">
                <a:solidFill>
                  <a:schemeClr val="tx1"/>
                </a:solidFill>
              </a:rPr>
              <a:t>center</a:t>
            </a:r>
            <a:r>
              <a:rPr lang="pl-PL" sz="800">
                <a:solidFill>
                  <a:schemeClr val="tx1"/>
                </a:solidFill>
              </a:rPr>
              <a:t>;</a:t>
            </a:r>
          </a:p>
          <a:p>
            <a:r>
              <a:rPr lang="pl-PL" sz="800">
                <a:solidFill>
                  <a:schemeClr val="tx1"/>
                </a:solidFill>
              </a:rPr>
              <a:t>    gap: 5px;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background-color</a:t>
            </a:r>
            <a:r>
              <a:rPr lang="pl-PL" sz="800">
                <a:solidFill>
                  <a:schemeClr val="tx1"/>
                </a:solidFill>
              </a:rPr>
              <a:t>: </a:t>
            </a:r>
            <a:r>
              <a:rPr lang="pl-PL" sz="800" err="1">
                <a:solidFill>
                  <a:schemeClr val="tx1"/>
                </a:solidFill>
              </a:rPr>
              <a:t>var</a:t>
            </a:r>
            <a:r>
              <a:rPr lang="pl-PL" sz="800">
                <a:solidFill>
                  <a:schemeClr val="tx1"/>
                </a:solidFill>
              </a:rPr>
              <a:t>(--</a:t>
            </a:r>
            <a:r>
              <a:rPr lang="pl-PL" sz="800" err="1">
                <a:solidFill>
                  <a:schemeClr val="tx1"/>
                </a:solidFill>
              </a:rPr>
              <a:t>bg-color</a:t>
            </a:r>
            <a:r>
              <a:rPr lang="pl-PL" sz="800">
                <a:solidFill>
                  <a:schemeClr val="tx1"/>
                </a:solidFill>
              </a:rPr>
              <a:t>);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transition</a:t>
            </a:r>
            <a:r>
              <a:rPr lang="pl-PL" sz="800">
                <a:solidFill>
                  <a:schemeClr val="tx1"/>
                </a:solidFill>
              </a:rPr>
              <a:t>: </a:t>
            </a:r>
            <a:r>
              <a:rPr lang="pl-PL" sz="800" err="1">
                <a:solidFill>
                  <a:schemeClr val="tx1"/>
                </a:solidFill>
              </a:rPr>
              <a:t>all</a:t>
            </a:r>
            <a:r>
              <a:rPr lang="pl-PL" sz="800">
                <a:solidFill>
                  <a:schemeClr val="tx1"/>
                </a:solidFill>
              </a:rPr>
              <a:t> 0.2s;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cursor</a:t>
            </a:r>
            <a:r>
              <a:rPr lang="pl-PL" sz="800">
                <a:solidFill>
                  <a:schemeClr val="tx1"/>
                </a:solidFill>
              </a:rPr>
              <a:t>: pointer;</a:t>
            </a:r>
          </a:p>
          <a:p>
            <a:r>
              <a:rPr lang="pl-PL" sz="800">
                <a:solidFill>
                  <a:schemeClr val="tx1"/>
                </a:solidFill>
              </a:rPr>
              <a:t>    </a:t>
            </a:r>
            <a:r>
              <a:rPr lang="pl-PL" sz="800" err="1">
                <a:solidFill>
                  <a:schemeClr val="tx1"/>
                </a:solidFill>
              </a:rPr>
              <a:t>box-shadow</a:t>
            </a:r>
            <a:r>
              <a:rPr lang="pl-PL" sz="800">
                <a:solidFill>
                  <a:schemeClr val="tx1"/>
                </a:solidFill>
              </a:rPr>
              <a:t>: 0px </a:t>
            </a:r>
            <a:r>
              <a:rPr lang="pl-PL" sz="800" err="1">
                <a:solidFill>
                  <a:schemeClr val="tx1"/>
                </a:solidFill>
              </a:rPr>
              <a:t>0px</a:t>
            </a:r>
            <a:r>
              <a:rPr lang="pl-PL" sz="800">
                <a:solidFill>
                  <a:schemeClr val="tx1"/>
                </a:solidFill>
              </a:rPr>
              <a:t> 5px -1.5px #000;</a:t>
            </a:r>
          </a:p>
          <a:p>
            <a:r>
              <a:rPr lang="pl-PL" sz="8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F0C8438-30AF-9C46-E1C7-3F05F025BD81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6C28E81E-E10C-FC2D-8D75-3F0D8BFF0493}"/>
              </a:ext>
            </a:extLst>
          </p:cNvPr>
          <p:cNvSpPr/>
          <p:nvPr/>
        </p:nvSpPr>
        <p:spPr>
          <a:xfrm>
            <a:off x="219266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</a:p>
        </p:txBody>
      </p:sp>
    </p:spTree>
    <p:extLst>
      <p:ext uri="{BB962C8B-B14F-4D97-AF65-F5344CB8AC3E}">
        <p14:creationId xmlns:p14="http://schemas.microsoft.com/office/powerpoint/2010/main" val="408978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8C2B-0038-B62B-5B1F-CC1AFEC4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5F8800-F0C6-6A61-6D9A-4957E945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7505700" cy="954600"/>
          </a:xfrm>
        </p:spPr>
        <p:txBody>
          <a:bodyPr>
            <a:normAutofit fontScale="90000"/>
          </a:bodyPr>
          <a:lstStyle/>
          <a:p>
            <a:r>
              <a:rPr lang="pl-PL">
                <a:solidFill>
                  <a:srgbClr val="C00000"/>
                </a:solidFill>
              </a:rPr>
              <a:t>Stylizacja</a:t>
            </a:r>
            <a:br>
              <a:rPr lang="pl-PL">
                <a:solidFill>
                  <a:srgbClr val="C00000"/>
                </a:solidFill>
              </a:rPr>
            </a:br>
            <a:r>
              <a:rPr lang="pl-PL">
                <a:solidFill>
                  <a:srgbClr val="C00000"/>
                </a:solidFill>
              </a:rPr>
              <a:t>fiszki 2/2</a:t>
            </a:r>
            <a:br>
              <a:rPr lang="pl-PL">
                <a:solidFill>
                  <a:srgbClr val="C00000"/>
                </a:solidFill>
              </a:rPr>
            </a:br>
            <a:endParaRPr lang="pl-PL">
              <a:solidFill>
                <a:srgbClr val="C00000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7452896-74A7-905B-0E5A-A49CC5FD9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r>
              <a:rPr lang="pl-PL" err="1">
                <a:solidFill>
                  <a:schemeClr val="tx1"/>
                </a:solidFill>
              </a:rPr>
              <a:t>card</a:t>
            </a:r>
            <a:r>
              <a:rPr lang="pl-PL">
                <a:solidFill>
                  <a:schemeClr val="tx1"/>
                </a:solidFill>
              </a:rPr>
              <a:t>__</a:t>
            </a:r>
            <a:r>
              <a:rPr lang="pl-PL" err="1">
                <a:solidFill>
                  <a:schemeClr val="tx1"/>
                </a:solidFill>
              </a:rPr>
              <a:t>wrapper</a:t>
            </a:r>
            <a:r>
              <a:rPr lang="pl-PL">
                <a:solidFill>
                  <a:schemeClr val="tx1"/>
                </a:solidFill>
              </a:rPr>
              <a:t> {</a:t>
            </a:r>
          </a:p>
          <a:p>
            <a:r>
              <a:rPr lang="pl-PL">
                <a:solidFill>
                  <a:schemeClr val="tx1"/>
                </a:solidFill>
              </a:rPr>
              <a:t>    display: </a:t>
            </a:r>
            <a:r>
              <a:rPr lang="pl-PL" err="1">
                <a:solidFill>
                  <a:schemeClr val="tx1"/>
                </a:solidFill>
              </a:rPr>
              <a:t>flex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flex-direction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row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justify-content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space-between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align-items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center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}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</a:t>
            </a:r>
            <a:r>
              <a:rPr lang="pl-PL">
                <a:solidFill>
                  <a:schemeClr val="tx1"/>
                </a:solidFill>
              </a:rPr>
              <a:t>__</a:t>
            </a:r>
            <a:r>
              <a:rPr lang="pl-PL" err="1">
                <a:solidFill>
                  <a:schemeClr val="tx1"/>
                </a:solidFill>
              </a:rPr>
              <a:t>title</a:t>
            </a:r>
            <a:r>
              <a:rPr lang="pl-PL">
                <a:solidFill>
                  <a:schemeClr val="tx1"/>
                </a:solidFill>
              </a:rPr>
              <a:t> {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color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var</a:t>
            </a:r>
            <a:r>
              <a:rPr lang="pl-PL">
                <a:solidFill>
                  <a:schemeClr val="tx1"/>
                </a:solidFill>
              </a:rPr>
              <a:t>(--</a:t>
            </a:r>
            <a:r>
              <a:rPr lang="pl-PL" err="1">
                <a:solidFill>
                  <a:schemeClr val="tx1"/>
                </a:solidFill>
              </a:rPr>
              <a:t>main-color</a:t>
            </a:r>
            <a:r>
              <a:rPr lang="pl-PL">
                <a:solidFill>
                  <a:schemeClr val="tx1"/>
                </a:solidFill>
              </a:rPr>
              <a:t>);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font-weight</a:t>
            </a:r>
            <a:r>
              <a:rPr lang="pl-PL">
                <a:solidFill>
                  <a:schemeClr val="tx1"/>
                </a:solidFill>
              </a:rPr>
              <a:t>: 900;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font-size</a:t>
            </a:r>
            <a:r>
              <a:rPr lang="pl-PL">
                <a:solidFill>
                  <a:schemeClr val="tx1"/>
                </a:solidFill>
              </a:rPr>
              <a:t>: 60px;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text-align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center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}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card-beginer:hover</a:t>
            </a:r>
            <a:r>
              <a:rPr lang="pl-PL">
                <a:solidFill>
                  <a:schemeClr val="tx1"/>
                </a:solidFill>
              </a:rPr>
              <a:t>,</a:t>
            </a:r>
          </a:p>
          <a:p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card-intermediate:hover</a:t>
            </a:r>
            <a:r>
              <a:rPr lang="pl-PL">
                <a:solidFill>
                  <a:schemeClr val="tx1"/>
                </a:solidFill>
              </a:rPr>
              <a:t>,</a:t>
            </a:r>
          </a:p>
          <a:p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card-advanced:hover</a:t>
            </a:r>
            <a:r>
              <a:rPr lang="pl-PL">
                <a:solidFill>
                  <a:schemeClr val="tx1"/>
                </a:solidFill>
              </a:rPr>
              <a:t>,</a:t>
            </a:r>
          </a:p>
          <a:p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card-expert:hover</a:t>
            </a:r>
            <a:r>
              <a:rPr lang="pl-PL">
                <a:solidFill>
                  <a:schemeClr val="tx1"/>
                </a:solidFill>
              </a:rPr>
              <a:t> {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box-shadow</a:t>
            </a:r>
            <a:r>
              <a:rPr lang="pl-PL">
                <a:solidFill>
                  <a:schemeClr val="tx1"/>
                </a:solidFill>
              </a:rPr>
              <a:t>: 0px </a:t>
            </a:r>
            <a:r>
              <a:rPr lang="pl-PL" err="1">
                <a:solidFill>
                  <a:schemeClr val="tx1"/>
                </a:solidFill>
              </a:rPr>
              <a:t>0px</a:t>
            </a:r>
            <a:r>
              <a:rPr lang="pl-PL">
                <a:solidFill>
                  <a:schemeClr val="tx1"/>
                </a:solidFill>
              </a:rPr>
              <a:t> 20px -5px #000;</a:t>
            </a:r>
          </a:p>
          <a:p>
            <a:r>
              <a:rPr lang="pl-PL">
                <a:solidFill>
                  <a:schemeClr val="tx1"/>
                </a:solidFill>
              </a:rPr>
              <a:t>}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card-beginer:hover</a:t>
            </a:r>
            <a:r>
              <a:rPr lang="pl-PL">
                <a:solidFill>
                  <a:schemeClr val="tx1"/>
                </a:solidFill>
              </a:rPr>
              <a:t>::</a:t>
            </a:r>
            <a:r>
              <a:rPr lang="pl-PL" err="1">
                <a:solidFill>
                  <a:schemeClr val="tx1"/>
                </a:solidFill>
              </a:rPr>
              <a:t>before</a:t>
            </a:r>
            <a:r>
              <a:rPr lang="pl-PL">
                <a:solidFill>
                  <a:schemeClr val="tx1"/>
                </a:solidFill>
              </a:rPr>
              <a:t>,</a:t>
            </a:r>
          </a:p>
          <a:p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card-intermediate:hover</a:t>
            </a:r>
            <a:r>
              <a:rPr lang="pl-PL">
                <a:solidFill>
                  <a:schemeClr val="tx1"/>
                </a:solidFill>
              </a:rPr>
              <a:t>::</a:t>
            </a:r>
            <a:r>
              <a:rPr lang="pl-PL" err="1">
                <a:solidFill>
                  <a:schemeClr val="tx1"/>
                </a:solidFill>
              </a:rPr>
              <a:t>before</a:t>
            </a:r>
            <a:r>
              <a:rPr lang="pl-PL">
                <a:solidFill>
                  <a:schemeClr val="tx1"/>
                </a:solidFill>
              </a:rPr>
              <a:t>,</a:t>
            </a:r>
          </a:p>
          <a:p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card-advanced:hover</a:t>
            </a:r>
            <a:r>
              <a:rPr lang="pl-PL">
                <a:solidFill>
                  <a:schemeClr val="tx1"/>
                </a:solidFill>
              </a:rPr>
              <a:t>::</a:t>
            </a:r>
            <a:r>
              <a:rPr lang="pl-PL" err="1">
                <a:solidFill>
                  <a:schemeClr val="tx1"/>
                </a:solidFill>
              </a:rPr>
              <a:t>before</a:t>
            </a:r>
            <a:r>
              <a:rPr lang="pl-PL">
                <a:solidFill>
                  <a:schemeClr val="tx1"/>
                </a:solidFill>
              </a:rPr>
              <a:t>,</a:t>
            </a:r>
          </a:p>
          <a:p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card-expert:hover</a:t>
            </a:r>
            <a:r>
              <a:rPr lang="pl-PL">
                <a:solidFill>
                  <a:schemeClr val="tx1"/>
                </a:solidFill>
              </a:rPr>
              <a:t>::</a:t>
            </a:r>
            <a:r>
              <a:rPr lang="pl-PL" err="1">
                <a:solidFill>
                  <a:schemeClr val="tx1"/>
                </a:solidFill>
              </a:rPr>
              <a:t>before</a:t>
            </a:r>
            <a:r>
              <a:rPr lang="pl-PL">
                <a:solidFill>
                  <a:schemeClr val="tx1"/>
                </a:solidFill>
              </a:rPr>
              <a:t> {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transform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rotate</a:t>
            </a:r>
            <a:r>
              <a:rPr lang="pl-PL">
                <a:solidFill>
                  <a:schemeClr val="tx1"/>
                </a:solidFill>
              </a:rPr>
              <a:t>(20deg);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box-shadow</a:t>
            </a:r>
            <a:r>
              <a:rPr lang="pl-PL">
                <a:solidFill>
                  <a:schemeClr val="tx1"/>
                </a:solidFill>
              </a:rPr>
              <a:t>: 0px </a:t>
            </a:r>
            <a:r>
              <a:rPr lang="pl-PL" err="1">
                <a:solidFill>
                  <a:schemeClr val="tx1"/>
                </a:solidFill>
              </a:rPr>
              <a:t>0px</a:t>
            </a:r>
            <a:r>
              <a:rPr lang="pl-PL">
                <a:solidFill>
                  <a:schemeClr val="tx1"/>
                </a:solidFill>
              </a:rPr>
              <a:t> 20px -5px #000;</a:t>
            </a:r>
          </a:p>
          <a:p>
            <a:r>
              <a:rPr lang="pl-PL">
                <a:solidFill>
                  <a:schemeClr val="tx1"/>
                </a:solidFill>
              </a:rPr>
              <a:t>}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.</a:t>
            </a:r>
            <a:r>
              <a:rPr lang="pl-PL" err="1">
                <a:solidFill>
                  <a:schemeClr val="tx1"/>
                </a:solidFill>
              </a:rPr>
              <a:t>card</a:t>
            </a:r>
            <a:r>
              <a:rPr lang="pl-PL">
                <a:solidFill>
                  <a:schemeClr val="tx1"/>
                </a:solidFill>
              </a:rPr>
              <a:t>__</a:t>
            </a:r>
            <a:r>
              <a:rPr lang="pl-PL" err="1">
                <a:solidFill>
                  <a:schemeClr val="tx1"/>
                </a:solidFill>
              </a:rPr>
              <a:t>overlay</a:t>
            </a:r>
            <a:r>
              <a:rPr lang="pl-PL">
                <a:solidFill>
                  <a:schemeClr val="tx1"/>
                </a:solidFill>
              </a:rPr>
              <a:t> {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content</a:t>
            </a:r>
            <a:r>
              <a:rPr lang="pl-PL">
                <a:solidFill>
                  <a:schemeClr val="tx1"/>
                </a:solidFill>
              </a:rPr>
              <a:t>: "";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width</a:t>
            </a:r>
            <a:r>
              <a:rPr lang="pl-PL">
                <a:solidFill>
                  <a:schemeClr val="tx1"/>
                </a:solidFill>
              </a:rPr>
              <a:t>: 99%;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height</a:t>
            </a:r>
            <a:r>
              <a:rPr lang="pl-PL">
                <a:solidFill>
                  <a:schemeClr val="tx1"/>
                </a:solidFill>
              </a:rPr>
              <a:t>: 99%;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background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var</a:t>
            </a:r>
            <a:r>
              <a:rPr lang="pl-PL">
                <a:solidFill>
                  <a:schemeClr val="tx1"/>
                </a:solidFill>
              </a:rPr>
              <a:t>(--</a:t>
            </a:r>
            <a:r>
              <a:rPr lang="pl-PL" err="1">
                <a:solidFill>
                  <a:schemeClr val="tx1"/>
                </a:solidFill>
              </a:rPr>
              <a:t>sub-sub-color</a:t>
            </a:r>
            <a:r>
              <a:rPr lang="pl-PL">
                <a:solidFill>
                  <a:schemeClr val="tx1"/>
                </a:solidFill>
              </a:rPr>
              <a:t>);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position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absolute</a:t>
            </a:r>
            <a:r>
              <a:rPr lang="pl-PL">
                <a:solidFill>
                  <a:schemeClr val="tx1"/>
                </a:solidFill>
              </a:rPr>
              <a:t>;</a:t>
            </a:r>
          </a:p>
          <a:p>
            <a:r>
              <a:rPr lang="pl-PL">
                <a:solidFill>
                  <a:schemeClr val="tx1"/>
                </a:solidFill>
              </a:rPr>
              <a:t>    z-index: -1;</a:t>
            </a:r>
          </a:p>
          <a:p>
            <a:r>
              <a:rPr lang="pl-PL">
                <a:solidFill>
                  <a:schemeClr val="tx1"/>
                </a:solidFill>
              </a:rPr>
              <a:t>    top: 1px;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left</a:t>
            </a:r>
            <a:r>
              <a:rPr lang="pl-PL">
                <a:solidFill>
                  <a:schemeClr val="tx1"/>
                </a:solidFill>
              </a:rPr>
              <a:t>: 1px;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border</a:t>
            </a:r>
            <a:r>
              <a:rPr lang="pl-PL">
                <a:solidFill>
                  <a:schemeClr val="tx1"/>
                </a:solidFill>
              </a:rPr>
              <a:t>-radius: 25px;</a:t>
            </a:r>
          </a:p>
          <a:p>
            <a:r>
              <a:rPr lang="pl-PL">
                <a:solidFill>
                  <a:schemeClr val="tx1"/>
                </a:solidFill>
              </a:rPr>
              <a:t>    </a:t>
            </a:r>
            <a:r>
              <a:rPr lang="pl-PL" err="1">
                <a:solidFill>
                  <a:schemeClr val="tx1"/>
                </a:solidFill>
              </a:rPr>
              <a:t>transition</a:t>
            </a:r>
            <a:r>
              <a:rPr lang="pl-PL">
                <a:solidFill>
                  <a:schemeClr val="tx1"/>
                </a:solidFill>
              </a:rPr>
              <a:t>: </a:t>
            </a:r>
            <a:r>
              <a:rPr lang="pl-PL" err="1">
                <a:solidFill>
                  <a:schemeClr val="tx1"/>
                </a:solidFill>
              </a:rPr>
              <a:t>all</a:t>
            </a:r>
            <a:r>
              <a:rPr lang="pl-PL">
                <a:solidFill>
                  <a:schemeClr val="tx1"/>
                </a:solidFill>
              </a:rPr>
              <a:t> 0.3s;</a:t>
            </a:r>
          </a:p>
          <a:p>
            <a:r>
              <a:rPr lang="pl-PL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866EF76-B618-A276-6CF6-3DBB8529A107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4B8DAA94-C9D8-C022-8C0B-4DEE5E4FE215}"/>
              </a:ext>
            </a:extLst>
          </p:cNvPr>
          <p:cNvSpPr/>
          <p:nvPr/>
        </p:nvSpPr>
        <p:spPr>
          <a:xfrm>
            <a:off x="219266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</a:p>
        </p:txBody>
      </p:sp>
    </p:spTree>
    <p:extLst>
      <p:ext uri="{BB962C8B-B14F-4D97-AF65-F5344CB8AC3E}">
        <p14:creationId xmlns:p14="http://schemas.microsoft.com/office/powerpoint/2010/main" val="4205331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86355-329F-8A8A-4107-3C61CE0C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40F955-F6FD-CF15-751F-95AB7D88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3" y="498584"/>
            <a:ext cx="1411841" cy="9546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1400">
                <a:solidFill>
                  <a:srgbClr val="C00000"/>
                </a:solidFill>
              </a:rPr>
              <a:t>Skrypt</a:t>
            </a:r>
            <a:br>
              <a:rPr lang="pl-PL" sz="1400">
                <a:solidFill>
                  <a:srgbClr val="C00000"/>
                </a:solidFill>
              </a:rPr>
            </a:br>
            <a:r>
              <a:rPr lang="pl-PL" sz="1400">
                <a:solidFill>
                  <a:srgbClr val="C00000"/>
                </a:solidFill>
              </a:rPr>
              <a:t>Konfigurujący </a:t>
            </a:r>
            <a:r>
              <a:rPr lang="pl-PL" sz="1400" err="1">
                <a:solidFill>
                  <a:srgbClr val="C00000"/>
                </a:solidFill>
              </a:rPr>
              <a:t>Baze</a:t>
            </a:r>
            <a:r>
              <a:rPr lang="pl-PL" sz="1400">
                <a:solidFill>
                  <a:srgbClr val="C00000"/>
                </a:solidFill>
              </a:rPr>
              <a:t>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CB42631-8454-F27F-D67C-520E89564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pl-PL">
                <a:solidFill>
                  <a:schemeClr val="tx1"/>
                </a:solidFill>
              </a:rPr>
              <a:t>&lt;?</a:t>
            </a:r>
            <a:r>
              <a:rPr lang="pl-PL" err="1">
                <a:solidFill>
                  <a:schemeClr val="tx1"/>
                </a:solidFill>
              </a:rPr>
              <a:t>php</a:t>
            </a:r>
            <a:endParaRPr lang="pl-PL">
              <a:solidFill>
                <a:schemeClr val="tx1"/>
              </a:solidFill>
            </a:endParaRPr>
          </a:p>
          <a:p>
            <a:r>
              <a:rPr lang="pl-PL">
                <a:solidFill>
                  <a:schemeClr val="tx1"/>
                </a:solidFill>
              </a:rPr>
              <a:t>$host = '</a:t>
            </a:r>
            <a:r>
              <a:rPr lang="pl-PL" err="1">
                <a:solidFill>
                  <a:schemeClr val="tx1"/>
                </a:solidFill>
              </a:rPr>
              <a:t>localhost</a:t>
            </a:r>
            <a:r>
              <a:rPr lang="pl-PL">
                <a:solidFill>
                  <a:schemeClr val="tx1"/>
                </a:solidFill>
              </a:rPr>
              <a:t>';</a:t>
            </a:r>
          </a:p>
          <a:p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db</a:t>
            </a:r>
            <a:r>
              <a:rPr lang="pl-PL">
                <a:solidFill>
                  <a:schemeClr val="tx1"/>
                </a:solidFill>
              </a:rPr>
              <a:t> = 'fiszki';</a:t>
            </a:r>
          </a:p>
          <a:p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user</a:t>
            </a:r>
            <a:r>
              <a:rPr lang="pl-PL">
                <a:solidFill>
                  <a:schemeClr val="tx1"/>
                </a:solidFill>
              </a:rPr>
              <a:t> = '</a:t>
            </a:r>
            <a:r>
              <a:rPr lang="pl-PL" err="1">
                <a:solidFill>
                  <a:schemeClr val="tx1"/>
                </a:solidFill>
              </a:rPr>
              <a:t>root</a:t>
            </a:r>
            <a:r>
              <a:rPr lang="pl-PL">
                <a:solidFill>
                  <a:schemeClr val="tx1"/>
                </a:solidFill>
              </a:rPr>
              <a:t>';</a:t>
            </a:r>
          </a:p>
          <a:p>
            <a:r>
              <a:rPr lang="pl-PL">
                <a:solidFill>
                  <a:schemeClr val="tx1"/>
                </a:solidFill>
              </a:rPr>
              <a:t>$pass = '';</a:t>
            </a:r>
          </a:p>
          <a:p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charset</a:t>
            </a:r>
            <a:r>
              <a:rPr lang="pl-PL">
                <a:solidFill>
                  <a:schemeClr val="tx1"/>
                </a:solidFill>
              </a:rPr>
              <a:t> = 'utf8mb4';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pdo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new</a:t>
            </a:r>
            <a:r>
              <a:rPr lang="pl-PL">
                <a:solidFill>
                  <a:schemeClr val="tx1"/>
                </a:solidFill>
              </a:rPr>
              <a:t> PDO("</a:t>
            </a:r>
            <a:r>
              <a:rPr lang="pl-PL" err="1">
                <a:solidFill>
                  <a:schemeClr val="tx1"/>
                </a:solidFill>
              </a:rPr>
              <a:t>mysql:host</a:t>
            </a:r>
            <a:r>
              <a:rPr lang="pl-PL">
                <a:solidFill>
                  <a:schemeClr val="tx1"/>
                </a:solidFill>
              </a:rPr>
              <a:t>=$</a:t>
            </a:r>
            <a:r>
              <a:rPr lang="pl-PL" err="1">
                <a:solidFill>
                  <a:schemeClr val="tx1"/>
                </a:solidFill>
              </a:rPr>
              <a:t>host;dbname</a:t>
            </a:r>
            <a:r>
              <a:rPr lang="pl-PL">
                <a:solidFill>
                  <a:schemeClr val="tx1"/>
                </a:solidFill>
              </a:rPr>
              <a:t>=$</a:t>
            </a:r>
            <a:r>
              <a:rPr lang="pl-PL" err="1">
                <a:solidFill>
                  <a:schemeClr val="tx1"/>
                </a:solidFill>
              </a:rPr>
              <a:t>db;charset</a:t>
            </a:r>
            <a:r>
              <a:rPr lang="pl-PL">
                <a:solidFill>
                  <a:schemeClr val="tx1"/>
                </a:solidFill>
              </a:rPr>
              <a:t>=$</a:t>
            </a:r>
            <a:r>
              <a:rPr lang="pl-PL" err="1">
                <a:solidFill>
                  <a:schemeClr val="tx1"/>
                </a:solidFill>
              </a:rPr>
              <a:t>charset</a:t>
            </a:r>
            <a:r>
              <a:rPr lang="pl-PL">
                <a:solidFill>
                  <a:schemeClr val="tx1"/>
                </a:solidFill>
              </a:rPr>
              <a:t>", $</a:t>
            </a:r>
            <a:r>
              <a:rPr lang="pl-PL" err="1">
                <a:solidFill>
                  <a:schemeClr val="tx1"/>
                </a:solidFill>
              </a:rPr>
              <a:t>user</a:t>
            </a:r>
            <a:r>
              <a:rPr lang="pl-PL">
                <a:solidFill>
                  <a:schemeClr val="tx1"/>
                </a:solidFill>
              </a:rPr>
              <a:t>, $pass);</a:t>
            </a:r>
          </a:p>
          <a:p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pdo</a:t>
            </a:r>
            <a:r>
              <a:rPr lang="pl-PL">
                <a:solidFill>
                  <a:schemeClr val="tx1"/>
                </a:solidFill>
              </a:rPr>
              <a:t>-&gt;</a:t>
            </a:r>
            <a:r>
              <a:rPr lang="pl-PL" err="1">
                <a:solidFill>
                  <a:schemeClr val="tx1"/>
                </a:solidFill>
              </a:rPr>
              <a:t>setAttribute</a:t>
            </a:r>
            <a:r>
              <a:rPr lang="pl-PL">
                <a:solidFill>
                  <a:schemeClr val="tx1"/>
                </a:solidFill>
              </a:rPr>
              <a:t>(PDO::ATTR_ERRMODE, PDO::ERRMODE_EXCEPTION);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 = </a:t>
            </a:r>
            <a:r>
              <a:rPr lang="pl-PL" err="1">
                <a:solidFill>
                  <a:schemeClr val="tx1"/>
                </a:solidFill>
              </a:rPr>
              <a:t>isset</a:t>
            </a:r>
            <a:r>
              <a:rPr lang="pl-PL">
                <a:solidFill>
                  <a:schemeClr val="tx1"/>
                </a:solidFill>
              </a:rPr>
              <a:t>($_GET['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']) ? (</a:t>
            </a:r>
            <a:r>
              <a:rPr lang="pl-PL" i="1" err="1">
                <a:solidFill>
                  <a:schemeClr val="tx1"/>
                </a:solidFill>
              </a:rPr>
              <a:t>int</a:t>
            </a:r>
            <a:r>
              <a:rPr lang="pl-PL">
                <a:solidFill>
                  <a:schemeClr val="tx1"/>
                </a:solidFill>
              </a:rPr>
              <a:t>)$_GET['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'] : 1;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stmt</a:t>
            </a:r>
            <a:r>
              <a:rPr lang="pl-PL">
                <a:solidFill>
                  <a:schemeClr val="tx1"/>
                </a:solidFill>
              </a:rPr>
              <a:t> = $</a:t>
            </a:r>
            <a:r>
              <a:rPr lang="pl-PL" err="1">
                <a:solidFill>
                  <a:schemeClr val="tx1"/>
                </a:solidFill>
              </a:rPr>
              <a:t>pdo</a:t>
            </a:r>
            <a:r>
              <a:rPr lang="pl-PL">
                <a:solidFill>
                  <a:schemeClr val="tx1"/>
                </a:solidFill>
              </a:rPr>
              <a:t>-&gt;</a:t>
            </a:r>
            <a:r>
              <a:rPr lang="pl-PL" err="1">
                <a:solidFill>
                  <a:schemeClr val="tx1"/>
                </a:solidFill>
              </a:rPr>
              <a:t>prepare</a:t>
            </a:r>
            <a:r>
              <a:rPr lang="pl-PL">
                <a:solidFill>
                  <a:schemeClr val="tx1"/>
                </a:solidFill>
              </a:rPr>
              <a:t>("SELECT nazwa, </a:t>
            </a:r>
            <a:r>
              <a:rPr lang="pl-PL" err="1">
                <a:solidFill>
                  <a:schemeClr val="tx1"/>
                </a:solidFill>
              </a:rPr>
              <a:t>tresc</a:t>
            </a:r>
            <a:r>
              <a:rPr lang="pl-PL">
                <a:solidFill>
                  <a:schemeClr val="tx1"/>
                </a:solidFill>
              </a:rPr>
              <a:t> FROM fiszka WHERE poziom = ? LIMIT 10");</a:t>
            </a:r>
          </a:p>
          <a:p>
            <a:r>
              <a:rPr lang="pl-PL">
                <a:solidFill>
                  <a:schemeClr val="tx1"/>
                </a:solidFill>
              </a:rPr>
              <a:t>$</a:t>
            </a:r>
            <a:r>
              <a:rPr lang="pl-PL" err="1">
                <a:solidFill>
                  <a:schemeClr val="tx1"/>
                </a:solidFill>
              </a:rPr>
              <a:t>stmt</a:t>
            </a:r>
            <a:r>
              <a:rPr lang="pl-PL">
                <a:solidFill>
                  <a:schemeClr val="tx1"/>
                </a:solidFill>
              </a:rPr>
              <a:t>-&gt;</a:t>
            </a:r>
            <a:r>
              <a:rPr lang="pl-PL" err="1">
                <a:solidFill>
                  <a:schemeClr val="tx1"/>
                </a:solidFill>
              </a:rPr>
              <a:t>execute</a:t>
            </a:r>
            <a:r>
              <a:rPr lang="pl-PL">
                <a:solidFill>
                  <a:schemeClr val="tx1"/>
                </a:solidFill>
              </a:rPr>
              <a:t>([$</a:t>
            </a:r>
            <a:r>
              <a:rPr lang="pl-PL" err="1">
                <a:solidFill>
                  <a:schemeClr val="tx1"/>
                </a:solidFill>
              </a:rPr>
              <a:t>level</a:t>
            </a:r>
            <a:r>
              <a:rPr lang="pl-PL">
                <a:solidFill>
                  <a:schemeClr val="tx1"/>
                </a:solidFill>
              </a:rPr>
              <a:t>]);</a:t>
            </a:r>
          </a:p>
          <a:p>
            <a:r>
              <a:rPr lang="pl-PL">
                <a:solidFill>
                  <a:schemeClr val="tx1"/>
                </a:solidFill>
              </a:rPr>
              <a:t>$fiszki = $</a:t>
            </a:r>
            <a:r>
              <a:rPr lang="pl-PL" err="1">
                <a:solidFill>
                  <a:schemeClr val="tx1"/>
                </a:solidFill>
              </a:rPr>
              <a:t>stmt</a:t>
            </a:r>
            <a:r>
              <a:rPr lang="pl-PL">
                <a:solidFill>
                  <a:schemeClr val="tx1"/>
                </a:solidFill>
              </a:rPr>
              <a:t>-&gt;</a:t>
            </a:r>
            <a:r>
              <a:rPr lang="pl-PL" err="1">
                <a:solidFill>
                  <a:schemeClr val="tx1"/>
                </a:solidFill>
              </a:rPr>
              <a:t>fetchAll</a:t>
            </a:r>
            <a:r>
              <a:rPr lang="pl-PL">
                <a:solidFill>
                  <a:schemeClr val="tx1"/>
                </a:solidFill>
              </a:rPr>
              <a:t>(PDO::FETCH_ASSOC);</a:t>
            </a:r>
          </a:p>
          <a:p>
            <a:br>
              <a:rPr lang="pl-PL">
                <a:solidFill>
                  <a:schemeClr val="tx1"/>
                </a:solidFill>
              </a:rPr>
            </a:br>
            <a:r>
              <a:rPr lang="pl-PL">
                <a:solidFill>
                  <a:schemeClr val="tx1"/>
                </a:solidFill>
              </a:rPr>
              <a:t>echo </a:t>
            </a:r>
            <a:r>
              <a:rPr lang="pl-PL" err="1">
                <a:solidFill>
                  <a:schemeClr val="tx1"/>
                </a:solidFill>
              </a:rPr>
              <a:t>json_encode</a:t>
            </a:r>
            <a:r>
              <a:rPr lang="pl-PL">
                <a:solidFill>
                  <a:schemeClr val="tx1"/>
                </a:solidFill>
              </a:rPr>
              <a:t>($fiszki);</a:t>
            </a:r>
          </a:p>
          <a:p>
            <a:r>
              <a:rPr lang="pl-PL">
                <a:solidFill>
                  <a:schemeClr val="tx1"/>
                </a:solidFill>
              </a:rPr>
              <a:t>?&gt;</a:t>
            </a:r>
          </a:p>
          <a:p>
            <a:br>
              <a:rPr lang="pl-PL"/>
            </a:br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B99F245-41F6-383E-CACF-D67D4EA9486E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364E41AC-5593-5A1E-37CC-6CDEE34B00A2}"/>
              </a:ext>
            </a:extLst>
          </p:cNvPr>
          <p:cNvSpPr/>
          <p:nvPr/>
        </p:nvSpPr>
        <p:spPr>
          <a:xfrm>
            <a:off x="177135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</a:p>
        </p:txBody>
      </p:sp>
    </p:spTree>
    <p:extLst>
      <p:ext uri="{BB962C8B-B14F-4D97-AF65-F5344CB8AC3E}">
        <p14:creationId xmlns:p14="http://schemas.microsoft.com/office/powerpoint/2010/main" val="269903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D228E45E-B58E-B7D9-1A88-2CDF8FD4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>
            <a:extLst>
              <a:ext uri="{FF2B5EF4-FFF2-40B4-BE49-F238E27FC236}">
                <a16:creationId xmlns:a16="http://schemas.microsoft.com/office/drawing/2014/main" id="{47EAA2A6-9D96-C888-A73C-34922581B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1200"/>
              </a:spcBef>
            </a:pPr>
            <a:r>
              <a:rPr lang="pl-PL"/>
              <a:t>Baza danych - </a:t>
            </a:r>
            <a:r>
              <a:rPr lang="pl-PL" err="1"/>
              <a:t>Users</a:t>
            </a:r>
          </a:p>
        </p:txBody>
      </p:sp>
      <p:sp>
        <p:nvSpPr>
          <p:cNvPr id="164" name="Google Shape;164;p19">
            <a:extLst>
              <a:ext uri="{FF2B5EF4-FFF2-40B4-BE49-F238E27FC236}">
                <a16:creationId xmlns:a16="http://schemas.microsoft.com/office/drawing/2014/main" id="{24EDD846-CEC7-E8B3-5A04-B68692F96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>
            <a:extLst>
              <a:ext uri="{FF2B5EF4-FFF2-40B4-BE49-F238E27FC236}">
                <a16:creationId xmlns:a16="http://schemas.microsoft.com/office/drawing/2014/main" id="{EE82772F-4546-D887-2CC5-A125A0A00F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2C9C8A45-1512-B4BA-8D3D-5F0C85A2E616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  <p:pic>
        <p:nvPicPr>
          <p:cNvPr id="5" name="Obraz 4" descr="Obraz zawierający tekst, zrzut ekranu, numer, Czcionka&#10;&#10;Zawartość wygenerowana przez AI może być niepoprawna.">
            <a:extLst>
              <a:ext uri="{FF2B5EF4-FFF2-40B4-BE49-F238E27FC236}">
                <a16:creationId xmlns:a16="http://schemas.microsoft.com/office/drawing/2014/main" id="{8DD8682D-7833-0857-82FE-1487BE717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774" y="1288768"/>
            <a:ext cx="7178598" cy="34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9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2B77E-19BC-6201-11A0-77D71E4F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7E4AA5-7371-2D74-F6AD-DE22EBA7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36" y="498584"/>
            <a:ext cx="1467971" cy="3543158"/>
          </a:xfrm>
        </p:spPr>
        <p:txBody>
          <a:bodyPr>
            <a:normAutofit/>
          </a:bodyPr>
          <a:lstStyle/>
          <a:p>
            <a:r>
              <a:rPr lang="pl-PL" sz="2400">
                <a:solidFill>
                  <a:srgbClr val="C00000"/>
                </a:solidFill>
              </a:rPr>
              <a:t>Skrypt Animacji Fisze</a:t>
            </a:r>
            <a:r>
              <a:rPr lang="pl-PL">
                <a:solidFill>
                  <a:srgbClr val="C00000"/>
                </a:solidFill>
              </a:rPr>
              <a:t>k</a:t>
            </a:r>
            <a:br>
              <a:rPr lang="pl-PL">
                <a:solidFill>
                  <a:srgbClr val="C00000"/>
                </a:solidFill>
              </a:rPr>
            </a:br>
            <a:endParaRPr lang="pl-PL">
              <a:solidFill>
                <a:srgbClr val="C00000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261B88-567B-CDBF-D0EE-FD0DE6A2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8763" y="406083"/>
            <a:ext cx="6807233" cy="4546609"/>
          </a:xfr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l-PL" sz="1100" err="1">
                <a:solidFill>
                  <a:srgbClr val="C485FF"/>
                </a:solidFill>
                <a:latin typeface="Consolas"/>
              </a:rPr>
              <a:t>document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addEventListener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DOMContentLoaded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, ()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=&gt;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{</a:t>
            </a:r>
            <a:endParaRPr lang="pl-PL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</a:t>
            </a:r>
            <a:r>
              <a:rPr lang="pl-PL" sz="1100" err="1">
                <a:solidFill>
                  <a:srgbClr val="F64C8A"/>
                </a:solidFill>
                <a:latin typeface="Consolas"/>
              </a:rPr>
              <a:t>const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cards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document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querySelectorAll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".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sub-card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);</a:t>
            </a:r>
            <a:endParaRPr lang="pl-PL"/>
          </a:p>
          <a:p>
            <a:pPr>
              <a:lnSpc>
                <a:spcPct val="114999"/>
              </a:lnSpc>
            </a:pP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cards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forEach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 err="1">
                <a:solidFill>
                  <a:srgbClr val="9CDCFE"/>
                </a:solidFill>
                <a:latin typeface="Consolas"/>
              </a:rPr>
              <a:t>card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=&gt;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{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</a:t>
            </a:r>
            <a:r>
              <a:rPr lang="pl-PL" sz="1100" err="1">
                <a:solidFill>
                  <a:srgbClr val="F64C8A"/>
                </a:solidFill>
                <a:latin typeface="Consolas"/>
              </a:rPr>
              <a:t>const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title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card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querySelector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".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card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__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title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);</a:t>
            </a:r>
            <a:endParaRPr lang="pl-PL"/>
          </a:p>
          <a:p>
            <a:pPr>
              <a:lnSpc>
                <a:spcPct val="114999"/>
              </a:lnSpc>
            </a:pP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card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addEventListener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mouseenter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, ()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=&gt;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{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title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24B9EB"/>
                </a:solidFill>
                <a:latin typeface="Consolas"/>
              </a:rPr>
              <a:t>textContent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"Zaczynajmy! ;)"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;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title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classList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add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highlight-text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);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});</a:t>
            </a:r>
            <a:endParaRPr lang="pl-PL"/>
          </a:p>
          <a:p>
            <a:pPr>
              <a:lnSpc>
                <a:spcPct val="114999"/>
              </a:lnSpc>
            </a:pP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card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addEventListener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mouseleave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, ()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=&gt;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{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title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24B9EB"/>
                </a:solidFill>
                <a:latin typeface="Consolas"/>
              </a:rPr>
              <a:t>textContent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F64C8A"/>
                </a:solidFill>
                <a:latin typeface="Consolas"/>
              </a:rPr>
              <a:t>=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 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"10 POJĘĆ"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;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    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title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C485FF"/>
                </a:solidFill>
                <a:latin typeface="Consolas"/>
              </a:rPr>
              <a:t>classList</a:t>
            </a:r>
            <a:r>
              <a:rPr lang="pl-PL" sz="1100" err="1">
                <a:solidFill>
                  <a:srgbClr val="F8F8F2"/>
                </a:solidFill>
                <a:latin typeface="Consolas"/>
              </a:rPr>
              <a:t>.</a:t>
            </a:r>
            <a:r>
              <a:rPr lang="pl-PL" sz="1100" err="1">
                <a:solidFill>
                  <a:srgbClr val="6CE890"/>
                </a:solidFill>
                <a:latin typeface="Consolas"/>
              </a:rPr>
              <a:t>remove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(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 err="1">
                <a:solidFill>
                  <a:srgbClr val="EAC394"/>
                </a:solidFill>
                <a:latin typeface="Consolas"/>
              </a:rPr>
              <a:t>highlight-text</a:t>
            </a:r>
            <a:r>
              <a:rPr lang="pl-PL" sz="1100">
                <a:solidFill>
                  <a:srgbClr val="EAC394"/>
                </a:solidFill>
                <a:latin typeface="Consolas"/>
              </a:rPr>
              <a:t>"</a:t>
            </a:r>
            <a:r>
              <a:rPr lang="pl-PL" sz="1100">
                <a:solidFill>
                  <a:srgbClr val="F8F8F2"/>
                </a:solidFill>
                <a:latin typeface="Consolas"/>
              </a:rPr>
              <a:t>);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    });</a:t>
            </a:r>
            <a:endParaRPr lang="pl-PL"/>
          </a:p>
          <a:p>
            <a:pPr>
              <a:lnSpc>
                <a:spcPct val="114999"/>
              </a:lnSpc>
            </a:pPr>
            <a:r>
              <a:rPr lang="pl-PL" sz="1100">
                <a:solidFill>
                  <a:srgbClr val="F8F8F2"/>
                </a:solidFill>
                <a:latin typeface="Consolas"/>
              </a:rPr>
              <a:t>         });</a:t>
            </a:r>
            <a:endParaRPr lang="pl-PL"/>
          </a:p>
          <a:p>
            <a:pPr>
              <a:lnSpc>
                <a:spcPct val="114999"/>
              </a:lnSpc>
            </a:pPr>
            <a:endParaRPr lang="pl-PL">
              <a:solidFill>
                <a:schemeClr val="tx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CF356B-56E0-0120-2A6B-9F569A8CF7A1}"/>
              </a:ext>
            </a:extLst>
          </p:cNvPr>
          <p:cNvSpPr txBox="1"/>
          <p:nvPr/>
        </p:nvSpPr>
        <p:spPr>
          <a:xfrm>
            <a:off x="177135" y="190807"/>
            <a:ext cx="464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Kody</a:t>
            </a:r>
          </a:p>
        </p:txBody>
      </p:sp>
      <p:sp>
        <p:nvSpPr>
          <p:cNvPr id="4" name="Prostokąt: ścięte rogi po przekątnej 3">
            <a:extLst>
              <a:ext uri="{FF2B5EF4-FFF2-40B4-BE49-F238E27FC236}">
                <a16:creationId xmlns:a16="http://schemas.microsoft.com/office/drawing/2014/main" id="{AD425ED4-0419-E22C-9758-F1B03A609F8D}"/>
              </a:ext>
            </a:extLst>
          </p:cNvPr>
          <p:cNvSpPr/>
          <p:nvPr/>
        </p:nvSpPr>
        <p:spPr>
          <a:xfrm>
            <a:off x="219266" y="4104167"/>
            <a:ext cx="1467367" cy="84852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Kamila</a:t>
            </a:r>
          </a:p>
        </p:txBody>
      </p:sp>
    </p:spTree>
    <p:extLst>
      <p:ext uri="{BB962C8B-B14F-4D97-AF65-F5344CB8AC3E}">
        <p14:creationId xmlns:p14="http://schemas.microsoft.com/office/powerpoint/2010/main" val="3204613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3E5-8F81-1ADB-4F05-9A029DAA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64881F-3342-3656-4767-ACCACDD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6D68D10-2317-6A90-C794-393174D63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ini_set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display_errors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', 1);</a:t>
            </a: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ini_set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display_startup_errors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', 1);</a:t>
            </a: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error_reporting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(E_ALL);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config.php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$materials = ['złoto', 'pszenica', 'aluminium', 'kakao', 'cukier', 'pallad'];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$_GET['surowiec'] ?? 'złoto';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dateFrom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??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('Y-m-d',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strtotime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('-1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dateTo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??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('Y-m-d');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SELECT surowiec, jednostka, cena,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FROM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historyczne_ceny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WHERE surowiec = :surowiec 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AND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BETWEEN 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AND 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ORDER BY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ASC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':surowiec' =&gt;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ucfirst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dateFrom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. ' 00:00:00',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dateTo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. ' 23:59:59'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$data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fetchAll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E03394D-BA7E-2C8D-970B-E19EDAE76735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Tworzenie wykresu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A9059698-A85E-55E5-FDBD-3B8F09CEC68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770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04B7-B19B-802C-D182-FCFC17EB3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18A2C-C2F7-E1B7-CAF4-8F43DB16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FBFA1-CDAD-6C1A-2250-C8E19B7AF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endParaRPr lang="pl-PL" sz="7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echo '&lt;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canvas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id="chart_'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'"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width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="1000"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height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="500"&gt;&lt;/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canvas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&gt;';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echo '&lt;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script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src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="https://cdn.jsdelivr.net/npm/chart.js"&gt;&lt;/script&gt;';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echo '&lt;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script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&gt;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const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ctx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_'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 =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document.getElementById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("chart_'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'").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getContext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("2d");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Chart(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ctx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_'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type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line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data: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json_encode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datasets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[{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"Cena ('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($jednostka) . ')",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data: 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json_encode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prices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borderColor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rgba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(75, 192, 192, 1)",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backgroundColor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rgba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(75, 192, 192, 0.2)",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fill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tension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0.1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}]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},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scales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x: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display: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title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display: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text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"Data i Godzina"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}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},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y: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display: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title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display: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text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"Cena (' . </a:t>
            </a:r>
            <a:r>
              <a:rPr lang="pl-PL" sz="7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($jednostka) . ')"</a:t>
            </a:r>
          </a:p>
          <a:p>
            <a:pPr marL="146050" indent="0">
              <a:buNone/>
            </a:pPr>
            <a:r>
              <a:rPr lang="pl-PL" sz="7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57CB2A2-145A-386B-F97D-DD6CDECDB134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Tworzenie wykresu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6195104-BE09-9E96-69AC-95B47F918EFD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122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4384-AB50-51FB-03C9-ED494A14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9A3B6-44E8-151C-0871-B775E960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9" y="440572"/>
            <a:ext cx="3589243" cy="2870806"/>
          </a:xfrm>
        </p:spPr>
        <p:txBody>
          <a:bodyPr>
            <a:normAutofit/>
          </a:bodyPr>
          <a:lstStyle/>
          <a:p>
            <a:r>
              <a:rPr lang="pl-PL" dirty="0"/>
              <a:t>Podstrona do rozmowy z asystentem AI</a:t>
            </a:r>
          </a:p>
        </p:txBody>
      </p:sp>
      <p:sp>
        <p:nvSpPr>
          <p:cNvPr id="12" name="Prostokąt: ścięte rogi po przekątnej 11">
            <a:extLst>
              <a:ext uri="{FF2B5EF4-FFF2-40B4-BE49-F238E27FC236}">
                <a16:creationId xmlns:a16="http://schemas.microsoft.com/office/drawing/2014/main" id="{9E70173F-3845-74B0-1A69-077DC887627A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 (</a:t>
            </a:r>
            <a:r>
              <a:rPr lang="pl-PL" dirty="0" err="1">
                <a:solidFill>
                  <a:schemeClr val="tx1"/>
                </a:solidFill>
              </a:rPr>
              <a:t>backend</a:t>
            </a:r>
            <a:r>
              <a:rPr lang="pl-PL" dirty="0">
                <a:solidFill>
                  <a:schemeClr val="tx1"/>
                </a:solidFill>
              </a:rPr>
              <a:t> oraz </a:t>
            </a:r>
            <a:r>
              <a:rPr lang="pl-PL" dirty="0" err="1">
                <a:solidFill>
                  <a:schemeClr val="tx1"/>
                </a:solidFill>
              </a:rPr>
              <a:t>frontend</a:t>
            </a:r>
            <a:r>
              <a:rPr lang="pl-PL" dirty="0">
                <a:solidFill>
                  <a:schemeClr val="tx1"/>
                </a:solidFill>
              </a:rPr>
              <a:t>)</a:t>
            </a:r>
            <a:endParaRPr lang="pl-PL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BBD3A72-C2FA-C9D7-5889-FBA108AA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67" y="909857"/>
            <a:ext cx="5954492" cy="33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55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A27B-49B6-2872-CD68-50F69E49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5F0B4A-3643-0BDC-DD5A-0E575ECB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9" y="440572"/>
            <a:ext cx="2644070" cy="2870806"/>
          </a:xfrm>
        </p:spPr>
        <p:txBody>
          <a:bodyPr>
            <a:normAutofit/>
          </a:bodyPr>
          <a:lstStyle/>
          <a:p>
            <a:r>
              <a:rPr lang="pl-PL" dirty="0"/>
              <a:t>Podstrona do rozmowy z asystentem AI</a:t>
            </a:r>
            <a:br>
              <a:rPr lang="pl-PL" dirty="0"/>
            </a:br>
            <a:r>
              <a:rPr lang="pl-PL" dirty="0"/>
              <a:t>(wersja ciemna)</a:t>
            </a:r>
          </a:p>
        </p:txBody>
      </p:sp>
      <p:sp>
        <p:nvSpPr>
          <p:cNvPr id="12" name="Prostokąt: ścięte rogi po przekątnej 11">
            <a:extLst>
              <a:ext uri="{FF2B5EF4-FFF2-40B4-BE49-F238E27FC236}">
                <a16:creationId xmlns:a16="http://schemas.microsoft.com/office/drawing/2014/main" id="{809DF0E2-5D77-8D42-13C1-F883735DBE31}"/>
              </a:ext>
            </a:extLst>
          </p:cNvPr>
          <p:cNvSpPr/>
          <p:nvPr/>
        </p:nvSpPr>
        <p:spPr>
          <a:xfrm>
            <a:off x="240205" y="3833006"/>
            <a:ext cx="2006009" cy="105839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 (</a:t>
            </a:r>
            <a:r>
              <a:rPr lang="pl-PL" dirty="0" err="1">
                <a:solidFill>
                  <a:schemeClr val="tx1"/>
                </a:solidFill>
              </a:rPr>
              <a:t>backend</a:t>
            </a:r>
            <a:r>
              <a:rPr lang="pl-PL" dirty="0">
                <a:solidFill>
                  <a:schemeClr val="tx1"/>
                </a:solidFill>
              </a:rPr>
              <a:t> oraz </a:t>
            </a:r>
            <a:r>
              <a:rPr lang="pl-PL" dirty="0" err="1">
                <a:solidFill>
                  <a:schemeClr val="tx1"/>
                </a:solidFill>
              </a:rPr>
              <a:t>frontend</a:t>
            </a:r>
            <a:r>
              <a:rPr lang="pl-PL" dirty="0">
                <a:solidFill>
                  <a:schemeClr val="tx1"/>
                </a:solidFill>
              </a:rPr>
              <a:t>)</a:t>
            </a:r>
            <a:endParaRPr lang="pl-PL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8E8E533-25E1-92B1-F183-7742A80E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67" y="929258"/>
            <a:ext cx="5954492" cy="32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F0E3-95DF-63E8-8659-0D59DAE1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06FFFB-256F-6D1F-854B-6FCC1FDB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34DC9A1-1E0B-8FFB-9A41-B4FAECCBB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586C0"/>
                </a:solidFill>
                <a:latin typeface="Consolas"/>
                <a:cs typeface="Courier New"/>
              </a:rPr>
              <a:t>from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flask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import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Flask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9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request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9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jsonify</a:t>
            </a:r>
            <a:endParaRPr lang="en-US" sz="9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import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ollama</a:t>
            </a:r>
            <a:endParaRPr lang="pl-PL" sz="9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from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flask_cors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import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CORS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900"/>
          </a:p>
          <a:p>
            <a:pPr>
              <a:lnSpc>
                <a:spcPct val="114999"/>
              </a:lnSpc>
              <a:buNone/>
            </a:pPr>
            <a:r>
              <a:rPr lang="pl-PL" sz="9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app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Flask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9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__</a:t>
            </a:r>
            <a:r>
              <a:rPr lang="pl-PL" sz="9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name</a:t>
            </a:r>
            <a:r>
              <a:rPr lang="pl-PL" sz="9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__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</a:t>
            </a:r>
            <a:endParaRPr lang="pl-PL" sz="900" dirty="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CORS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9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app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</a:t>
            </a:r>
            <a:endParaRPr lang="pl-PL" sz="900" dirty="0">
              <a:solidFill>
                <a:srgbClr val="CCCCCC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900"/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model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90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SpeakLeash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/bielik-11b-v2.3-instruct:Q6_K'</a:t>
            </a:r>
            <a:endParaRPr lang="pl-PL" sz="900" dirty="0">
              <a:solidFill>
                <a:srgbClr val="CE9178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900"/>
          </a:p>
          <a:p>
            <a:pPr>
              <a:lnSpc>
                <a:spcPct val="114999"/>
              </a:lnSpc>
              <a:buNone/>
            </a:pPr>
            <a:r>
              <a:rPr lang="pl-PL" sz="9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personality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(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"Masz na imię Sebastian, "</a:t>
            </a:r>
            <a:endParaRPr lang="pl-PL" sz="900" dirty="0">
              <a:solidFill>
                <a:srgbClr val="CE9178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"jesteś przyjaznym i inteligentnym asystentem giełdowym. "</a:t>
            </a:r>
            <a:endParaRPr lang="pl-PL" sz="900" dirty="0">
              <a:solidFill>
                <a:srgbClr val="CE9178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"Odpowiadaj tylko na zapytania związane z giełdą. "</a:t>
            </a:r>
            <a:endParaRPr lang="pl-PL" sz="900" dirty="0">
              <a:solidFill>
                <a:srgbClr val="CE9178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"Nie znasz się na niczym innym niż giełda. "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"Bądź miły i radosny. "</a:t>
            </a:r>
            <a:endParaRPr lang="pl-PL" sz="900" dirty="0">
              <a:solidFill>
                <a:srgbClr val="CE9178"/>
              </a:solidFill>
              <a:latin typeface="Consolas"/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"Odpowiadaj tak krótko jak to możliwe ale w sposób zrozumiały, miły i życzliwy. "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br>
              <a:rPr lang="en-US" dirty="0">
                <a:sym typeface="Arial"/>
              </a:rPr>
            </a:br>
            <a:endParaRPr lang="en-US" sz="900"/>
          </a:p>
          <a:p>
            <a:pPr>
              <a:lnSpc>
                <a:spcPct val="114999"/>
              </a:lnSpc>
              <a:buNone/>
            </a:pPr>
            <a:r>
              <a:rPr lang="pl-PL" sz="9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history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9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[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{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'role'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'system'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90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content</a:t>
            </a:r>
            <a:r>
              <a:rPr lang="pl-PL" sz="9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9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personality</a:t>
            </a: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}</a:t>
            </a:r>
            <a:endParaRPr lang="pl-PL" sz="900">
              <a:cs typeface="Courier New"/>
            </a:endParaRPr>
          </a:p>
          <a:p>
            <a:pPr>
              <a:lnSpc>
                <a:spcPct val="114999"/>
              </a:lnSpc>
              <a:buNone/>
            </a:pPr>
            <a:r>
              <a:rPr lang="pl-PL" sz="9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]</a:t>
            </a:r>
            <a:endParaRPr lang="pl-PL" sz="900">
              <a:cs typeface="Courier New"/>
            </a:endParaRPr>
          </a:p>
          <a:p>
            <a:pPr marL="146050" indent="0">
              <a:lnSpc>
                <a:spcPct val="114999"/>
              </a:lnSpc>
              <a:buNone/>
            </a:pPr>
            <a:endParaRPr lang="pl-PL" sz="9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D073B33-A7DF-9B24-113D-CD89B28C2207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 err="1">
                <a:solidFill>
                  <a:srgbClr val="C00000"/>
                </a:solidFill>
              </a:rPr>
              <a:t>Chatbot</a:t>
            </a:r>
            <a:r>
              <a:rPr lang="pl-PL" sz="2000" dirty="0">
                <a:solidFill>
                  <a:srgbClr val="C00000"/>
                </a:solidFill>
              </a:rPr>
              <a:t>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C335EC92-73F6-2F45-D6D9-BBFC20C229CC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5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2CDB-E9FC-E350-C79F-808850CE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82FEA1-7985-0070-69DF-FFBD7073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3D9F1B-FBC9-8D6B-440F-D715C39C7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CDCAA"/>
                </a:solidFill>
                <a:latin typeface="Consolas"/>
                <a:cs typeface="Courier New"/>
              </a:rPr>
              <a:t>@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app</a:t>
            </a:r>
            <a:r>
              <a:rPr lang="pl-PL" sz="700" dirty="0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.route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'/chat'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methods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[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'POST'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])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569CD6"/>
                </a:solidFill>
                <a:latin typeface="Consolas"/>
              </a:rPr>
              <a:t>def</a:t>
            </a:r>
            <a:r>
              <a:rPr lang="pl-PL" sz="7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pl-PL" sz="700" dirty="0">
                <a:solidFill>
                  <a:srgbClr val="DCDCAA"/>
                </a:solidFill>
                <a:latin typeface="Consolas"/>
              </a:rPr>
              <a:t>chat</a:t>
            </a:r>
            <a:r>
              <a:rPr lang="pl-PL" sz="700" dirty="0">
                <a:solidFill>
                  <a:srgbClr val="CCCCCC"/>
                </a:solidFill>
                <a:latin typeface="Consolas"/>
              </a:rPr>
              <a:t>():</a:t>
            </a: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try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</a:t>
            </a:r>
            <a:endParaRPr lang="pl-PL" sz="700">
              <a:solidFill>
                <a:srgbClr val="CCCCCC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pl-PL" sz="700" dirty="0">
                <a:solidFill>
                  <a:srgbClr val="9CDCFE"/>
                </a:solidFill>
                <a:latin typeface="Consolas"/>
              </a:rPr>
              <a:t>data</a:t>
            </a:r>
            <a:r>
              <a:rPr lang="pl-PL" sz="7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pl-PL" sz="700" dirty="0">
                <a:solidFill>
                  <a:srgbClr val="CCCCCC"/>
                </a:solidFill>
                <a:latin typeface="Consolas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</a:rPr>
              <a:t>request</a:t>
            </a:r>
            <a:r>
              <a:rPr lang="pl-PL" sz="700" dirty="0" err="1">
                <a:solidFill>
                  <a:srgbClr val="CCCCCC"/>
                </a:solidFill>
                <a:latin typeface="Consolas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</a:rPr>
              <a:t>json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user_input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 err="1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.get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not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user_input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return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jsonify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({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'error'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'No 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provided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}), </a:t>
            </a:r>
            <a:r>
              <a:rPr lang="pl-PL" sz="700" dirty="0">
                <a:solidFill>
                  <a:srgbClr val="B5CEA8"/>
                </a:solidFill>
                <a:latin typeface="Consolas"/>
                <a:cs typeface="Courier New"/>
                <a:sym typeface="Arial"/>
              </a:rPr>
              <a:t>400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history</a:t>
            </a:r>
            <a:r>
              <a:rPr lang="pl-PL" sz="700" dirty="0" err="1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({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'role'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user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content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user_input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ollama</a:t>
            </a:r>
            <a:r>
              <a:rPr lang="pl-PL" sz="700" dirty="0" err="1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model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model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</a:t>
            </a:r>
            <a:endParaRPr lang="pl-PL" sz="700">
              <a:solidFill>
                <a:srgbClr val="CCCCCC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messages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history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br>
              <a:rPr lang="en-US" dirty="0"/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[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][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content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]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history</a:t>
            </a:r>
            <a:r>
              <a:rPr lang="pl-PL" sz="700" dirty="0" err="1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({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'role'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assistant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content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return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jsonify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({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except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Exception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as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print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po stronie serwera:"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str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return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jsonify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({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'error'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'Server error'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details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 </a:t>
            </a:r>
            <a:r>
              <a:rPr lang="pl-PL" sz="700" dirty="0" err="1">
                <a:solidFill>
                  <a:srgbClr val="4EC9B0"/>
                </a:solidFill>
                <a:latin typeface="Consolas"/>
                <a:cs typeface="Courier New"/>
                <a:sym typeface="Arial"/>
              </a:rPr>
              <a:t>str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)}), </a:t>
            </a:r>
            <a:r>
              <a:rPr lang="pl-PL" sz="700" dirty="0">
                <a:solidFill>
                  <a:srgbClr val="B5CEA8"/>
                </a:solidFill>
                <a:latin typeface="Consolas"/>
                <a:cs typeface="Courier New"/>
                <a:sym typeface="Arial"/>
              </a:rPr>
              <a:t>500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__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name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__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==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'__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main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__'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: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    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app</a:t>
            </a:r>
            <a:r>
              <a:rPr lang="pl-PL" sz="700" err="1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run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debug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=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True</a:t>
            </a:r>
            <a:r>
              <a:rPr lang="pl-PL" sz="700" dirty="0">
                <a:solidFill>
                  <a:srgbClr val="CCCCCC"/>
                </a:solidFill>
                <a:latin typeface="Consolas"/>
                <a:cs typeface="Courier New"/>
                <a:sym typeface="Arial"/>
              </a:rPr>
              <a:t>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endParaRPr lang="pl-PL" sz="700" dirty="0">
              <a:solidFill>
                <a:srgbClr val="DCDCAA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932F140-A60D-4A0A-D6DC-1CD5C5B2D2B3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 err="1">
                <a:solidFill>
                  <a:srgbClr val="C00000"/>
                </a:solidFill>
              </a:rPr>
              <a:t>Chatbot</a:t>
            </a:r>
            <a:r>
              <a:rPr lang="pl-PL" sz="2000" dirty="0">
                <a:solidFill>
                  <a:srgbClr val="C00000"/>
                </a:solidFill>
              </a:rPr>
              <a:t>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8E6DDD67-1259-BFA1-AAC7-7E219F679B8D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92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BC4FB-8488-5BF2-8AC6-537324E73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7750C4-9F1F-7D8E-32EF-A9A053C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E8074A4-E192-535B-4677-67C9114A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</a:rPr>
              <a:t>chatHistory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</a:rPr>
              <a:t>getElementById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"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</a:rPr>
              <a:t>history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</a:rPr>
              <a:t>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);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  <a:cs typeface="Courier New"/>
              </a:rPr>
              <a:t>userInput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</a:rPr>
              <a:t>document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getElementById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"input2"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br>
              <a:rPr lang="en-US" dirty="0"/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function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sendMessage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() {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pl-PL" sz="700" dirty="0" err="1">
                <a:solidFill>
                  <a:srgbClr val="569CD6"/>
                </a:solidFill>
                <a:latin typeface="Consolas"/>
              </a:rPr>
              <a:t>const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l-PL" sz="700" dirty="0" err="1">
                <a:solidFill>
                  <a:srgbClr val="4FC1FF"/>
                </a:solidFill>
                <a:latin typeface="Consolas"/>
              </a:rPr>
              <a:t>text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 = </a:t>
            </a:r>
            <a:r>
              <a:rPr lang="pl-PL" sz="700" dirty="0" err="1">
                <a:solidFill>
                  <a:srgbClr val="9CDCFE"/>
                </a:solidFill>
                <a:latin typeface="Consolas"/>
              </a:rPr>
              <a:t>userInput</a:t>
            </a:r>
            <a:r>
              <a:rPr lang="pl-PL" sz="7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</a:rPr>
              <a:t>value</a:t>
            </a:r>
            <a:r>
              <a:rPr lang="pl-PL" sz="7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</a:rPr>
              <a:t>trim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();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 (</a:t>
            </a:r>
            <a:r>
              <a:rPr lang="pl-PL" sz="700" dirty="0" err="1">
                <a:solidFill>
                  <a:srgbClr val="9CDCFE"/>
                </a:solidFill>
                <a:latin typeface="Consolas"/>
              </a:rPr>
              <a:t>text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 === </a:t>
            </a:r>
            <a:r>
              <a:rPr lang="pl-PL" sz="700" dirty="0">
                <a:solidFill>
                  <a:srgbClr val="CE9178"/>
                </a:solidFill>
                <a:latin typeface="Consolas"/>
              </a:rPr>
              <a:t>""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) </a:t>
            </a:r>
            <a:r>
              <a:rPr lang="pl-PL" sz="700" dirty="0">
                <a:solidFill>
                  <a:srgbClr val="C586C0"/>
                </a:solidFill>
                <a:latin typeface="Consolas"/>
              </a:rPr>
              <a:t>return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70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user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text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userInput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value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br>
              <a:rPr lang="en-US" dirty="0">
                <a:sym typeface="Arial"/>
              </a:rPr>
            </a:b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fetch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"http://127.0.0.1:5000/chat"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method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"POST"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headers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"Content-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Type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application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/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json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},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body: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err="1">
                <a:solidFill>
                  <a:srgbClr val="4FC1FF"/>
                </a:solidFill>
                <a:latin typeface="Consolas"/>
                <a:cs typeface="Courier New"/>
                <a:sym typeface="Arial"/>
              </a:rPr>
              <a:t>JSON</a:t>
            </a:r>
            <a:r>
              <a:rPr lang="pl-PL" sz="70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stringify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({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700" dirty="0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: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text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})</a:t>
            </a:r>
            <a:endParaRPr lang="pl-PL" sz="700" dirty="0">
              <a:solidFill>
                <a:srgbClr val="D4D4D4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</a:rPr>
              <a:t>            })</a:t>
            </a: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.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then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(!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ok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throw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new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Error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odpowiedzi serwera"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return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response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json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})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</a:rPr>
              <a:t>            .</a:t>
            </a:r>
            <a:r>
              <a:rPr lang="pl-PL" sz="700" dirty="0" err="1">
                <a:solidFill>
                  <a:srgbClr val="DCDCAA"/>
                </a:solidFill>
                <a:latin typeface="Consolas"/>
              </a:rPr>
              <a:t>then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l-PL" sz="700" dirty="0">
                <a:solidFill>
                  <a:srgbClr val="9CDCFE"/>
                </a:solidFill>
                <a:latin typeface="Consolas"/>
              </a:rPr>
              <a:t>data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</a:rPr>
              <a:t> {</a:t>
            </a:r>
            <a:endParaRPr lang="en-US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"bot"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data</a:t>
            </a:r>
            <a:r>
              <a:rPr lang="pl-PL" sz="70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reply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 </a:t>
            </a:r>
            <a:r>
              <a:rPr lang="pl-PL" sz="70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else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"bot"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"Brak odpowiedzi od serwera"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}</a:t>
            </a:r>
            <a:endParaRPr lang="en-US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})</a:t>
            </a:r>
            <a:endParaRPr lang="pl-PL" sz="700">
              <a:solidFill>
                <a:srgbClr val="D4D4D4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catch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err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700" dirty="0">
                <a:solidFill>
                  <a:srgbClr val="569CD6"/>
                </a:solidFill>
                <a:latin typeface="Consolas"/>
                <a:cs typeface="Courier New"/>
                <a:sym typeface="Arial"/>
              </a:rPr>
              <a:t>=&gt;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{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"bot"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połączenia z serwerem."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console</a:t>
            </a:r>
            <a:r>
              <a:rPr lang="pl-PL" sz="7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7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error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"Błąd </a:t>
            </a:r>
            <a:r>
              <a:rPr lang="pl-PL" sz="7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fetch</a:t>
            </a:r>
            <a:r>
              <a:rPr lang="pl-PL" sz="7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:"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7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err</a:t>
            </a: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});</a:t>
            </a:r>
            <a:endParaRPr lang="pl-PL" sz="700"/>
          </a:p>
          <a:p>
            <a:pPr>
              <a:lnSpc>
                <a:spcPct val="114999"/>
              </a:lnSpc>
              <a:buNone/>
            </a:pPr>
            <a:r>
              <a:rPr lang="pl-PL" sz="7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}</a:t>
            </a:r>
            <a:endParaRPr lang="pl-PL" sz="700" dirty="0"/>
          </a:p>
          <a:p>
            <a:pPr>
              <a:lnSpc>
                <a:spcPct val="114999"/>
              </a:lnSpc>
              <a:buNone/>
            </a:pPr>
            <a:endParaRPr lang="pl-PL" sz="700" dirty="0">
              <a:solidFill>
                <a:srgbClr val="CCCCCC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89E5D5D-F9A8-DEB8-7560-2687E1713A63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Obsługa rozmowy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B531836-5533-6BDF-72B3-DE7F2236345E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88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2ABA0-3310-BC05-2846-13B16648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4BF853-965C-6B48-33EC-CA14653B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055041-94DE-6F44-940F-CE73BF3CF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4999"/>
              </a:lnSpc>
              <a:buNone/>
            </a:pPr>
            <a:r>
              <a:rPr lang="pl-PL" sz="1100" dirty="0" err="1">
                <a:solidFill>
                  <a:srgbClr val="569CD6"/>
                </a:solidFill>
                <a:latin typeface="Consolas"/>
                <a:cs typeface="Courier New"/>
              </a:rPr>
              <a:t>function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</a:t>
            </a:r>
            <a:r>
              <a:rPr lang="pl-PL" sz="11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appendMessage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sender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1100" dirty="0" err="1">
                <a:solidFill>
                  <a:srgbClr val="9CDCFE"/>
                </a:solidFill>
                <a:latin typeface="Consolas"/>
              </a:rPr>
              <a:t>text</a:t>
            </a:r>
            <a:r>
              <a:rPr lang="pl-PL" sz="1100" dirty="0">
                <a:solidFill>
                  <a:srgbClr val="D4D4D4"/>
                </a:solidFill>
                <a:latin typeface="Consolas"/>
              </a:rPr>
              <a:t>) {</a:t>
            </a:r>
            <a:endParaRPr lang="en-US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</a:rPr>
              <a:t>            </a:t>
            </a:r>
            <a:r>
              <a:rPr lang="pl-PL" sz="1100" dirty="0" err="1">
                <a:solidFill>
                  <a:srgbClr val="569CD6"/>
                </a:solidFill>
                <a:latin typeface="Consolas"/>
                <a:cs typeface="Courier New"/>
              </a:rPr>
              <a:t>const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</a:rPr>
              <a:t> </a:t>
            </a:r>
            <a:r>
              <a:rPr lang="pl-PL" sz="1100" dirty="0" err="1">
                <a:solidFill>
                  <a:srgbClr val="4FC1FF"/>
                </a:solidFill>
                <a:latin typeface="Consolas"/>
                <a:cs typeface="Courier New"/>
              </a:rPr>
              <a:t>msg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</a:rPr>
              <a:t> =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</a:rPr>
              <a:t>document</a:t>
            </a:r>
            <a:r>
              <a:rPr lang="pl-PL" sz="11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11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createElement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11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"div"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110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pl-PL" sz="1100" dirty="0" err="1">
                <a:solidFill>
                  <a:srgbClr val="9CDCFE"/>
                </a:solidFill>
                <a:latin typeface="Consolas"/>
              </a:rPr>
              <a:t>msg</a:t>
            </a:r>
            <a:r>
              <a:rPr lang="pl-PL" sz="11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pl-PL" sz="1100" dirty="0" err="1">
                <a:solidFill>
                  <a:srgbClr val="9CDCFE"/>
                </a:solidFill>
                <a:latin typeface="Consolas"/>
              </a:rPr>
              <a:t>classList</a:t>
            </a:r>
            <a:r>
              <a:rPr lang="pl-PL" sz="11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pl-PL" sz="1100" dirty="0" err="1">
                <a:solidFill>
                  <a:srgbClr val="DCDCAA"/>
                </a:solidFill>
                <a:latin typeface="Consolas"/>
              </a:rPr>
              <a:t>add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11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11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message</a:t>
            </a:r>
            <a:r>
              <a:rPr lang="pl-PL" sz="11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,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sender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sz="110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msg</a:t>
            </a:r>
            <a:r>
              <a:rPr lang="pl-PL" sz="11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textContent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text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en-US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chatHistory</a:t>
            </a:r>
            <a:r>
              <a:rPr lang="pl-PL" sz="11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11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appendChild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msg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);</a:t>
            </a:r>
            <a:endParaRPr lang="pl-PL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chatHistory</a:t>
            </a:r>
            <a:r>
              <a:rPr lang="pl-PL" sz="11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scrollTop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 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chatHistory</a:t>
            </a:r>
            <a:r>
              <a:rPr lang="pl-PL" sz="11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scrollHeight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;</a:t>
            </a:r>
            <a:endParaRPr lang="pl-PL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}</a:t>
            </a:r>
            <a:endParaRPr lang="pl-PL" sz="1100"/>
          </a:p>
          <a:p>
            <a:pPr>
              <a:lnSpc>
                <a:spcPct val="114999"/>
              </a:lnSpc>
              <a:buNone/>
            </a:pPr>
            <a:br>
              <a:rPr lang="en-US" dirty="0">
                <a:sym typeface="Arial"/>
              </a:rPr>
            </a:br>
            <a:endParaRPr lang="en-US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</a:rPr>
              <a:t>        </a:t>
            </a:r>
            <a:r>
              <a:rPr lang="pl-PL" sz="1100" dirty="0" err="1">
                <a:solidFill>
                  <a:srgbClr val="9CDCFE"/>
                </a:solidFill>
                <a:latin typeface="Consolas"/>
              </a:rPr>
              <a:t>userInput</a:t>
            </a:r>
            <a:r>
              <a:rPr lang="pl-PL" sz="11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pl-PL" sz="1100" dirty="0" err="1">
                <a:solidFill>
                  <a:srgbClr val="DCDCAA"/>
                </a:solidFill>
                <a:latin typeface="Consolas"/>
              </a:rPr>
              <a:t>addEventListener</a:t>
            </a:r>
            <a:r>
              <a:rPr lang="pl-PL" sz="11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l-PL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pl-PL" sz="1100" dirty="0" err="1">
                <a:solidFill>
                  <a:srgbClr val="CE9178"/>
                </a:solidFill>
                <a:latin typeface="Consolas"/>
              </a:rPr>
              <a:t>keypress</a:t>
            </a:r>
            <a:r>
              <a:rPr lang="pl-PL" sz="11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pl-PL" sz="1100" dirty="0">
                <a:solidFill>
                  <a:srgbClr val="D4D4D4"/>
                </a:solidFill>
                <a:latin typeface="Consolas"/>
              </a:rPr>
              <a:t>, </a:t>
            </a:r>
            <a:r>
              <a:rPr lang="pl-PL" sz="1100" dirty="0" err="1">
                <a:solidFill>
                  <a:srgbClr val="569CD6"/>
                </a:solidFill>
                <a:latin typeface="Consolas"/>
              </a:rPr>
              <a:t>function</a:t>
            </a:r>
            <a:r>
              <a:rPr lang="pl-PL" sz="1100" dirty="0">
                <a:solidFill>
                  <a:srgbClr val="D4D4D4"/>
                </a:solidFill>
                <a:latin typeface="Consolas"/>
              </a:rPr>
              <a:t> (</a:t>
            </a:r>
            <a:r>
              <a:rPr lang="pl-PL" sz="1100" dirty="0">
                <a:solidFill>
                  <a:srgbClr val="9CDCFE"/>
                </a:solidFill>
                <a:latin typeface="Consolas"/>
              </a:rPr>
              <a:t>e</a:t>
            </a:r>
            <a:r>
              <a:rPr lang="pl-PL" sz="1100" dirty="0">
                <a:solidFill>
                  <a:srgbClr val="D4D4D4"/>
                </a:solidFill>
                <a:latin typeface="Consolas"/>
              </a:rPr>
              <a:t>) {</a:t>
            </a:r>
            <a:endParaRPr lang="en-US" sz="1100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</a:t>
            </a:r>
            <a:r>
              <a:rPr lang="pl-PL" sz="1100" dirty="0" err="1">
                <a:solidFill>
                  <a:srgbClr val="C586C0"/>
                </a:solidFill>
                <a:latin typeface="Consolas"/>
                <a:cs typeface="Courier New"/>
                <a:sym typeface="Arial"/>
              </a:rPr>
              <a:t>if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(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e</a:t>
            </a:r>
            <a:r>
              <a:rPr lang="pl-PL" sz="1100" dirty="0" err="1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.</a:t>
            </a:r>
            <a:r>
              <a:rPr lang="pl-PL" sz="1100" dirty="0" err="1">
                <a:solidFill>
                  <a:srgbClr val="9CDCFE"/>
                </a:solidFill>
                <a:latin typeface="Consolas"/>
                <a:cs typeface="Courier New"/>
                <a:sym typeface="Arial"/>
              </a:rPr>
              <a:t>key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 === </a:t>
            </a:r>
            <a:r>
              <a:rPr lang="pl-PL" sz="11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1100" dirty="0" err="1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Enter</a:t>
            </a:r>
            <a:r>
              <a:rPr lang="pl-PL" sz="1100" dirty="0">
                <a:solidFill>
                  <a:srgbClr val="CE9178"/>
                </a:solidFill>
                <a:latin typeface="Consolas"/>
                <a:cs typeface="Courier New"/>
                <a:sym typeface="Arial"/>
              </a:rPr>
              <a:t>"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) {</a:t>
            </a:r>
            <a:endParaRPr lang="pl-PL" sz="1100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    </a:t>
            </a:r>
            <a:r>
              <a:rPr lang="pl-PL" sz="1100" dirty="0" err="1">
                <a:solidFill>
                  <a:srgbClr val="DCDCAA"/>
                </a:solidFill>
                <a:latin typeface="Consolas"/>
                <a:cs typeface="Courier New"/>
                <a:sym typeface="Arial"/>
              </a:rPr>
              <a:t>sendMessage</a:t>
            </a: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();</a:t>
            </a:r>
            <a:endParaRPr lang="pl-PL" dirty="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    }</a:t>
            </a:r>
            <a:endParaRPr lang="en-US" sz="1100"/>
          </a:p>
          <a:p>
            <a:pPr>
              <a:lnSpc>
                <a:spcPct val="114999"/>
              </a:lnSpc>
              <a:buNone/>
            </a:pPr>
            <a:r>
              <a:rPr lang="pl-PL" sz="1100" dirty="0">
                <a:solidFill>
                  <a:srgbClr val="D4D4D4"/>
                </a:solidFill>
                <a:latin typeface="Consolas"/>
                <a:cs typeface="Courier New"/>
                <a:sym typeface="Arial"/>
              </a:rPr>
              <a:t>        });</a:t>
            </a:r>
            <a:endParaRPr lang="pl-PL" sz="1100" dirty="0"/>
          </a:p>
          <a:p>
            <a:pPr>
              <a:lnSpc>
                <a:spcPct val="114999"/>
              </a:lnSpc>
              <a:buNone/>
            </a:pPr>
            <a:endParaRPr lang="pl-PL" sz="700" dirty="0">
              <a:solidFill>
                <a:srgbClr val="D4D4D4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3E96E25-9846-19A7-8B25-67ECAFC0C91A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Obsługa rozmowy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0711C018-2439-AD01-F4D3-8921F4F45421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78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CAFE0-AB91-81EB-2678-13007A2B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C245B9-3C44-43A6-F05E-9F09F6F5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>
            <a:normAutofit fontScale="90000"/>
          </a:bodyPr>
          <a:lstStyle/>
          <a:p>
            <a:r>
              <a:rPr lang="pl-PL"/>
              <a:t>Stan tablicy </a:t>
            </a:r>
            <a:r>
              <a:rPr lang="pl-PL" err="1"/>
              <a:t>Trello</a:t>
            </a:r>
            <a:r>
              <a:rPr lang="pl-PL"/>
              <a:t>: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98A92D94-E9A9-DB7A-56EE-717C683FD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2CEDAE65-5F80-0C18-8AE0-BC537601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91" y="201704"/>
            <a:ext cx="7277344" cy="48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B2DFF59F-6845-6900-A6F6-0225B513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>
            <a:extLst>
              <a:ext uri="{FF2B5EF4-FFF2-40B4-BE49-F238E27FC236}">
                <a16:creationId xmlns:a16="http://schemas.microsoft.com/office/drawing/2014/main" id="{995EE075-5BEC-7986-C824-C2154B04F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1200"/>
              </a:spcBef>
            </a:pPr>
            <a:r>
              <a:rPr lang="pl-PL"/>
              <a:t>Baza danych - </a:t>
            </a:r>
            <a:r>
              <a:rPr lang="pl-PL" err="1"/>
              <a:t>Users</a:t>
            </a:r>
          </a:p>
        </p:txBody>
      </p:sp>
      <p:sp>
        <p:nvSpPr>
          <p:cNvPr id="164" name="Google Shape;164;p19">
            <a:extLst>
              <a:ext uri="{FF2B5EF4-FFF2-40B4-BE49-F238E27FC236}">
                <a16:creationId xmlns:a16="http://schemas.microsoft.com/office/drawing/2014/main" id="{2B04291F-4A1E-CB06-1342-E5400EF37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>
            <a:extLst>
              <a:ext uri="{FF2B5EF4-FFF2-40B4-BE49-F238E27FC236}">
                <a16:creationId xmlns:a16="http://schemas.microsoft.com/office/drawing/2014/main" id="{38FC6B8D-7E08-7ABB-A022-F40B501DBB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74FF6895-76C6-38E4-8969-055D20F0AD7C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  <p:pic>
        <p:nvPicPr>
          <p:cNvPr id="3" name="Obraz 2" descr="Obraz zawierający tekst, zrzut ekranu, oprogramowanie, Ikona komputerowa&#10;&#10;Zawartość wygenerowana przez AI może być niepoprawna.">
            <a:extLst>
              <a:ext uri="{FF2B5EF4-FFF2-40B4-BE49-F238E27FC236}">
                <a16:creationId xmlns:a16="http://schemas.microsoft.com/office/drawing/2014/main" id="{A0617889-A69C-575E-DD5D-103DA76C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28" y="1399681"/>
            <a:ext cx="8447048" cy="21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99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ECD67-E19D-8894-B468-38DF874F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4AC234-73B5-B92E-D726-442F5203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>
            <a:normAutofit fontScale="90000"/>
          </a:bodyPr>
          <a:lstStyle/>
          <a:p>
            <a:r>
              <a:rPr lang="pl-PL"/>
              <a:t>Stan tablicy </a:t>
            </a:r>
            <a:r>
              <a:rPr lang="pl-PL" err="1"/>
              <a:t>Trello</a:t>
            </a:r>
            <a:r>
              <a:rPr lang="pl-PL"/>
              <a:t>: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A5A7F519-6671-1C74-CEB2-26A8CF310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zrzut ekranu, tekst, Oprogramowanie multimedialne, oprogramowanie&#10;&#10;Zawartość wygenerowana przez AI może być niepoprawna.">
            <a:extLst>
              <a:ext uri="{FF2B5EF4-FFF2-40B4-BE49-F238E27FC236}">
                <a16:creationId xmlns:a16="http://schemas.microsoft.com/office/drawing/2014/main" id="{AD4D54CF-72E2-B3A7-7568-BB80A598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96" y="0"/>
            <a:ext cx="6178808" cy="5143500"/>
          </a:xfrm>
          <a:prstGeom prst="rect">
            <a:avLst/>
          </a:prstGeom>
        </p:spPr>
      </p:pic>
      <p:pic>
        <p:nvPicPr>
          <p:cNvPr id="6" name="Obraz 5" descr="Obraz zawierający tekst, zrzut ekranu, Wielobarwność&#10;&#10;Zawartość wygenerowana przez AI może być niepoprawna.">
            <a:extLst>
              <a:ext uri="{FF2B5EF4-FFF2-40B4-BE49-F238E27FC236}">
                <a16:creationId xmlns:a16="http://schemas.microsoft.com/office/drawing/2014/main" id="{E6626F0A-7B54-B20C-140F-79FC2E56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54" y="2920253"/>
            <a:ext cx="1236571" cy="22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3BD3-2A59-DE99-F9AB-86E8EED9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598111-061B-8945-9270-5E4521B3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407FE63-B166-2740-099C-A716B6AB0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$host =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localhost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db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=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stock_exchange_rate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root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$pass = '';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charset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'utf8mb4';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dsn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"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mysql:host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host;dbname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db;charset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charset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[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PDO::ATTR_ERRMODE            =&gt; PDO::ERRMODE_EXCEPTION,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PDO::ATTR_DEFAULT_FETCH_MODE =&gt; PDO::FETCH_ASSOC,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PDO::ATTR_EMULATE_PREPARES   =&gt;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false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PDO($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dsn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$pass,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catch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(\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$e)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throw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\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getMessage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(), (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)$e-&gt;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getCode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72EEA5D-5F65-6D6C-1952-F50D99A2B004}"/>
              </a:ext>
            </a:extLst>
          </p:cNvPr>
          <p:cNvSpPr txBox="1"/>
          <p:nvPr/>
        </p:nvSpPr>
        <p:spPr>
          <a:xfrm>
            <a:off x="235292" y="1882140"/>
            <a:ext cx="18221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Skrypt konfiguracyjny Bazy danych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392401B2-774E-F7B2-FF0F-3A45E090D9A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37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1B79-3057-2809-8A5D-5DBDEFC2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DCC768-9D8D-83CF-AAE7-D4D4B802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AEE54C1-1670-55C4-F757-92A67518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session_start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config_users.php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($_SERVER['REQUEST_METHOD'] == 'POST')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($_POST['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('SELECT * FROM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WHERE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(PDO::FETCH_ASSOC);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&amp;&amp;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password_verify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$_SESSION['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loggedin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$_SESSION['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else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catch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$e)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server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else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invalid_request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3137966-2F40-E688-BE19-6A801F924038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Logowanie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0C8C30A4-4AEF-143C-F05C-E1E593670519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31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BE0C-3555-C9C9-6F57-67CBFB7B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42202C-6BC6-0E9F-21A7-4F565274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D7FB7A6-B749-1B03-BA3D-53988320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session_start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config_users.php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isset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'], $_POST['email'], 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'], 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password_confirm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$email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($_POST['email']);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($_POST['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passwordConfirm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=($_POST['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password_confirm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||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($email) ||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(!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filter_var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($email, FILTER_VALIDATE_EMAIL))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invalid_email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(!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preg_match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('/^[A-Za-z0-9!@#$%^&amp;* \s]{12,128}$/u',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weak_password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!==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passwordConfirm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password_mismatch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8937CF5-4C26-8871-3CAA-C674E1204D94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Rejestracja</a:t>
            </a:r>
          </a:p>
          <a:p>
            <a:r>
              <a:rPr lang="pl-PL" sz="2000">
                <a:solidFill>
                  <a:srgbClr val="C00000"/>
                </a:solidFill>
              </a:rPr>
              <a:t>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7B90E66-D511-E69B-9D52-50FB67DABD67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75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03D8-F949-F37F-2795-2573A0A8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0E52BA-82F1-519F-DD11-F201E6C3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C1995D3-2179-E376-4640-90B66ADF0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// Sprawdzenie czy istnieje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('SELECT * FROM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WHERE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OR email = :email');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'email' =&gt; $email]);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user_or_email_exists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//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Hashowanie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hashedPassword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password_hash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PASSWORD_DEFAULT);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('INSERT INTO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email,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VALUES (: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:email, :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)');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'email' =&gt; $email,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hashedPassword</a:t>
            </a: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]);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echo "Rejestracja zakończona sukcesem!";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$_SESSION['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loggedin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$_SESSION['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$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</a:t>
            </a:r>
            <a:r>
              <a:rPr lang="pl-PL" sz="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endParaRPr lang="pl-PL" sz="80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B4BA912-371C-D6E0-60DC-EFA2E1516B80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rgbClr val="C00000"/>
                </a:solidFill>
              </a:rPr>
              <a:t>Rejestracja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D64E26CB-80CF-2CFA-84A8-25E86010072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Patryk</a:t>
            </a:r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201749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4251</Words>
  <Application>Microsoft Office PowerPoint</Application>
  <PresentationFormat>Pokaz na ekranie (16:9)</PresentationFormat>
  <Paragraphs>667</Paragraphs>
  <Slides>50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56" baseType="lpstr">
      <vt:lpstr>Consolas</vt:lpstr>
      <vt:lpstr>Arial</vt:lpstr>
      <vt:lpstr>Nunito</vt:lpstr>
      <vt:lpstr>Calibri</vt:lpstr>
      <vt:lpstr>Courier New</vt:lpstr>
      <vt:lpstr>Shift</vt:lpstr>
      <vt:lpstr>Projekt aplikacji do rozpoczęcia inwestowania na giełdzie Prezentacja Podsumowująca</vt:lpstr>
      <vt:lpstr>Header - Główna strona</vt:lpstr>
      <vt:lpstr>Logowanie i rejestracja</vt:lpstr>
      <vt:lpstr>Baza danych - Users</vt:lpstr>
      <vt:lpstr>Baza danych - Users</vt:lpstr>
      <vt:lpstr>Skrypty:</vt:lpstr>
      <vt:lpstr>Skrypty:</vt:lpstr>
      <vt:lpstr>Skrypty:</vt:lpstr>
      <vt:lpstr>Skrypty:</vt:lpstr>
      <vt:lpstr>Strona główna</vt:lpstr>
      <vt:lpstr>Chatbot API (Flask) </vt:lpstr>
      <vt:lpstr>Skrypt uruchamiający  API (Flask) </vt:lpstr>
      <vt:lpstr>Prezentacja programu PowerPoint</vt:lpstr>
      <vt:lpstr>Prezentacja programu PowerPoint</vt:lpstr>
      <vt:lpstr>Prezentacja programu PowerPoint</vt:lpstr>
      <vt:lpstr>Footer </vt:lpstr>
      <vt:lpstr>Chatbot Pop-up</vt:lpstr>
      <vt:lpstr>Skrypty:</vt:lpstr>
      <vt:lpstr>Skrypty:</vt:lpstr>
      <vt:lpstr>Podstrona z analizą kursów </vt:lpstr>
      <vt:lpstr>Header</vt:lpstr>
      <vt:lpstr>Prezentacja programu PowerPoint</vt:lpstr>
      <vt:lpstr>Skrypty:</vt:lpstr>
      <vt:lpstr>Skrypty:</vt:lpstr>
      <vt:lpstr>Skrypt Wyświetlania kursu  1/2</vt:lpstr>
      <vt:lpstr>Skrypt Wyświetlania kursu  2/2</vt:lpstr>
      <vt:lpstr>Podstrona do nauki tradingu - zawiera 4 zestawy fiszek z pojęciami giełdowymi </vt:lpstr>
      <vt:lpstr>Header</vt:lpstr>
      <vt:lpstr>Prezentacja programu PowerPoint</vt:lpstr>
      <vt:lpstr>Prezentacja programu PowerPoint</vt:lpstr>
      <vt:lpstr>Fiszki</vt:lpstr>
      <vt:lpstr>Fiszki</vt:lpstr>
      <vt:lpstr>Baza danych -  fiszka</vt:lpstr>
      <vt:lpstr>Baza danych - fiszka</vt:lpstr>
      <vt:lpstr>Skrypt fiszki 1/2 </vt:lpstr>
      <vt:lpstr>Skrypt fiszki 2/2 </vt:lpstr>
      <vt:lpstr>Stylizacja fiszki 1/2 </vt:lpstr>
      <vt:lpstr>Stylizacja fiszki 2/2 </vt:lpstr>
      <vt:lpstr>Skrypt Konfigurujący Baze Danych</vt:lpstr>
      <vt:lpstr>Skrypt Animacji Fiszek </vt:lpstr>
      <vt:lpstr>Skrypty:</vt:lpstr>
      <vt:lpstr>Skrypty:</vt:lpstr>
      <vt:lpstr>Podstrona do rozmowy z asystentem AI</vt:lpstr>
      <vt:lpstr>Podstrona do rozmowy z asystentem AI (wersja ciemna)</vt:lpstr>
      <vt:lpstr>Skrypty:</vt:lpstr>
      <vt:lpstr>Skrypty:</vt:lpstr>
      <vt:lpstr>Skrypty:</vt:lpstr>
      <vt:lpstr>Skrypty:</vt:lpstr>
      <vt:lpstr>Stan tablicy Trello:</vt:lpstr>
      <vt:lpstr>Stan tablicy Trello: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Patryk Słomian</dc:creator>
  <cp:lastModifiedBy>Adam Bień</cp:lastModifiedBy>
  <cp:revision>87</cp:revision>
  <dcterms:modified xsi:type="dcterms:W3CDTF">2025-07-10T10:13:53Z</dcterms:modified>
</cp:coreProperties>
</file>